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39"/>
  </p:notesMasterIdLst>
  <p:sldIdLst>
    <p:sldId id="256" r:id="rId2"/>
    <p:sldId id="287" r:id="rId3"/>
    <p:sldId id="286" r:id="rId4"/>
    <p:sldId id="257" r:id="rId5"/>
    <p:sldId id="266" r:id="rId6"/>
    <p:sldId id="258" r:id="rId7"/>
    <p:sldId id="268" r:id="rId8"/>
    <p:sldId id="269" r:id="rId9"/>
    <p:sldId id="270" r:id="rId10"/>
    <p:sldId id="271" r:id="rId11"/>
    <p:sldId id="259" r:id="rId12"/>
    <p:sldId id="275" r:id="rId13"/>
    <p:sldId id="272" r:id="rId14"/>
    <p:sldId id="260" r:id="rId15"/>
    <p:sldId id="273" r:id="rId16"/>
    <p:sldId id="276" r:id="rId17"/>
    <p:sldId id="274" r:id="rId18"/>
    <p:sldId id="277" r:id="rId19"/>
    <p:sldId id="291" r:id="rId20"/>
    <p:sldId id="292" r:id="rId21"/>
    <p:sldId id="293" r:id="rId22"/>
    <p:sldId id="261" r:id="rId23"/>
    <p:sldId id="262" r:id="rId24"/>
    <p:sldId id="263" r:id="rId25"/>
    <p:sldId id="279" r:id="rId26"/>
    <p:sldId id="280" r:id="rId27"/>
    <p:sldId id="278" r:id="rId28"/>
    <p:sldId id="264" r:id="rId29"/>
    <p:sldId id="265" r:id="rId30"/>
    <p:sldId id="281" r:id="rId31"/>
    <p:sldId id="282" r:id="rId32"/>
    <p:sldId id="284" r:id="rId33"/>
    <p:sldId id="285" r:id="rId34"/>
    <p:sldId id="283" r:id="rId35"/>
    <p:sldId id="288" r:id="rId36"/>
    <p:sldId id="290" r:id="rId37"/>
    <p:sldId id="289" r:id="rId3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42C9D9-C85C-4352-AC77-F7AF55279934}" v="1" dt="2018-11-05T03:42:21.12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53"/>
  </p:normalViewPr>
  <p:slideViewPr>
    <p:cSldViewPr snapToGrid="0" snapToObjects="1">
      <p:cViewPr varScale="1">
        <p:scale>
          <a:sx n="98" d="100"/>
          <a:sy n="98" d="100"/>
        </p:scale>
        <p:origin x="200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679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1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53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047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09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371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068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826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8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70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324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50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535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72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58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867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57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3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xliang01/cs1010-fun-stuff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xliang01/cs1010-fun-stuff/blob/master/tutorial-slides/tut10-xl.pdf" TargetMode="External"/><Relationship Id="rId2" Type="http://schemas.openxmlformats.org/officeDocument/2006/relationships/hyperlink" Target="https://github.com/yxliang01/cs1010-fun-stuff/blob/master/tutorial-slides/tut10-xl.pptx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>
            <a:spLocks noGrp="1"/>
          </p:cNvSpPr>
          <p:nvPr>
            <p:ph type="ctrTitle"/>
          </p:nvPr>
        </p:nvSpPr>
        <p:spPr>
          <a:xfrm>
            <a:off x="1291590" y="2186622"/>
            <a:ext cx="6526530" cy="2147571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dirty="0"/>
              <a:t>Tutorial </a:t>
            </a:r>
            <a:r>
              <a:rPr lang="en-US" dirty="0"/>
              <a:t>–2</a:t>
            </a:r>
            <a:br>
              <a:rPr lang="en-US" dirty="0"/>
            </a:br>
            <a:r>
              <a:rPr lang="en-US" dirty="0"/>
              <a:t>Last tutorial before PE2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554437-8F10-3D49-B0F8-51E10CB09585}"/>
              </a:ext>
            </a:extLst>
          </p:cNvPr>
          <p:cNvSpPr txBox="1"/>
          <p:nvPr/>
        </p:nvSpPr>
        <p:spPr>
          <a:xfrm>
            <a:off x="911133" y="630282"/>
            <a:ext cx="8639543" cy="56323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D73A49"/>
                </a:solidFill>
                <a:latin typeface="Monaco" pitchFamily="2" charset="77"/>
              </a:rPr>
              <a:t>void</a:t>
            </a:r>
            <a:r>
              <a:rPr lang="en-SG" sz="2000" dirty="0">
                <a:latin typeface="Monaco" pitchFamily="2" charset="77"/>
              </a:rPr>
              <a:t> </a:t>
            </a:r>
            <a:r>
              <a:rPr lang="en-SG" sz="2000" dirty="0">
                <a:solidFill>
                  <a:srgbClr val="6F42C1"/>
                </a:solidFill>
                <a:latin typeface="Monaco" pitchFamily="2" charset="77"/>
              </a:rPr>
              <a:t>solve</a:t>
            </a:r>
            <a:r>
              <a:rPr lang="en-SG" sz="2000" dirty="0">
                <a:latin typeface="Monaco" pitchFamily="2" charset="77"/>
              </a:rPr>
              <a:t>(</a:t>
            </a:r>
            <a:r>
              <a:rPr lang="en-SG" sz="2000" dirty="0">
                <a:solidFill>
                  <a:srgbClr val="D73A49"/>
                </a:solidFill>
                <a:latin typeface="Monaco" pitchFamily="2" charset="77"/>
              </a:rPr>
              <a:t>long</a:t>
            </a:r>
            <a:r>
              <a:rPr lang="en-SG" sz="2000" dirty="0">
                <a:latin typeface="Monaco" pitchFamily="2" charset="77"/>
              </a:rPr>
              <a:t> k, </a:t>
            </a:r>
            <a:r>
              <a:rPr lang="en-SG" sz="2000" dirty="0">
                <a:solidFill>
                  <a:srgbClr val="D73A49"/>
                </a:solidFill>
                <a:latin typeface="Monaco" pitchFamily="2" charset="77"/>
              </a:rPr>
              <a:t>long</a:t>
            </a:r>
            <a:r>
              <a:rPr lang="en-SG" sz="2000" dirty="0">
                <a:latin typeface="Monaco" pitchFamily="2" charset="77"/>
              </a:rPr>
              <a:t> source, </a:t>
            </a:r>
            <a:r>
              <a:rPr lang="en-SG" sz="2000" dirty="0">
                <a:solidFill>
                  <a:srgbClr val="D73A49"/>
                </a:solidFill>
                <a:latin typeface="Monaco" pitchFamily="2" charset="77"/>
              </a:rPr>
              <a:t>long</a:t>
            </a:r>
            <a:r>
              <a:rPr lang="en-SG" sz="2000" dirty="0">
                <a:latin typeface="Monaco" pitchFamily="2" charset="77"/>
              </a:rPr>
              <a:t> </a:t>
            </a:r>
            <a:r>
              <a:rPr lang="en-SG" sz="2000" dirty="0" err="1">
                <a:latin typeface="Monaco" pitchFamily="2" charset="77"/>
              </a:rPr>
              <a:t>dest</a:t>
            </a:r>
            <a:r>
              <a:rPr lang="en-SG" sz="2000" dirty="0">
                <a:latin typeface="Monaco" pitchFamily="2" charset="77"/>
              </a:rPr>
              <a:t>, </a:t>
            </a:r>
            <a:r>
              <a:rPr lang="en-SG" sz="2000" dirty="0">
                <a:solidFill>
                  <a:srgbClr val="D73A49"/>
                </a:solidFill>
                <a:latin typeface="Monaco" pitchFamily="2" charset="77"/>
              </a:rPr>
              <a:t>long</a:t>
            </a:r>
            <a:r>
              <a:rPr lang="en-SG" sz="2000" dirty="0">
                <a:latin typeface="Monaco" pitchFamily="2" charset="77"/>
              </a:rPr>
              <a:t> placeholder) {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latin typeface="Monaco" pitchFamily="2" charset="77"/>
              </a:rPr>
              <a:t>  </a:t>
            </a:r>
            <a:r>
              <a:rPr lang="en-SG" sz="2000" dirty="0">
                <a:solidFill>
                  <a:srgbClr val="D73A49"/>
                </a:solidFill>
                <a:latin typeface="Monaco" pitchFamily="2" charset="77"/>
              </a:rPr>
              <a:t>if</a:t>
            </a:r>
            <a:r>
              <a:rPr lang="en-SG" sz="2000" dirty="0">
                <a:latin typeface="Monaco" pitchFamily="2" charset="77"/>
              </a:rPr>
              <a:t> (k == </a:t>
            </a:r>
            <a:r>
              <a:rPr lang="en-SG" sz="2000" dirty="0">
                <a:solidFill>
                  <a:srgbClr val="005CC5"/>
                </a:solidFill>
                <a:latin typeface="Monaco" pitchFamily="2" charset="77"/>
              </a:rPr>
              <a:t>1</a:t>
            </a:r>
            <a:r>
              <a:rPr lang="en-SG" sz="2000" dirty="0">
                <a:latin typeface="Monaco" pitchFamily="2" charset="77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latin typeface="Monaco" pitchFamily="2" charset="77"/>
              </a:rPr>
              <a:t>    </a:t>
            </a:r>
            <a:r>
              <a:rPr lang="en-SG" sz="2000" dirty="0">
                <a:solidFill>
                  <a:srgbClr val="005CC5"/>
                </a:solidFill>
                <a:latin typeface="Monaco" pitchFamily="2" charset="77"/>
              </a:rPr>
              <a:t>move</a:t>
            </a:r>
            <a:r>
              <a:rPr lang="en-SG" sz="2000" dirty="0">
                <a:latin typeface="Monaco" pitchFamily="2" charset="77"/>
              </a:rPr>
              <a:t>(k, source, placeholder); 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005CC5"/>
                </a:solidFill>
                <a:latin typeface="Monaco" pitchFamily="2" charset="77"/>
              </a:rPr>
              <a:t>    move</a:t>
            </a:r>
            <a:r>
              <a:rPr lang="en-SG" sz="2000" dirty="0">
                <a:latin typeface="Monaco" pitchFamily="2" charset="77"/>
              </a:rPr>
              <a:t>(k, placeholder, </a:t>
            </a:r>
            <a:r>
              <a:rPr lang="en-SG" sz="2000" dirty="0" err="1">
                <a:latin typeface="Monaco" pitchFamily="2" charset="77"/>
              </a:rPr>
              <a:t>dest</a:t>
            </a:r>
            <a:r>
              <a:rPr lang="en-SG" sz="2000" dirty="0">
                <a:latin typeface="Monaco" pitchFamily="2" charset="77"/>
              </a:rPr>
              <a:t>); 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D73A49"/>
                </a:solidFill>
                <a:latin typeface="Monaco" pitchFamily="2" charset="77"/>
              </a:rPr>
              <a:t>    return</a:t>
            </a:r>
            <a:r>
              <a:rPr lang="en-SG" sz="2000" dirty="0">
                <a:latin typeface="Monaco" pitchFamily="2" charset="77"/>
              </a:rPr>
              <a:t>; 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latin typeface="Monaco" pitchFamily="2" charset="77"/>
              </a:rPr>
              <a:t>  } 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005CC5"/>
                </a:solidFill>
                <a:latin typeface="Monaco" pitchFamily="2" charset="77"/>
              </a:rPr>
              <a:t>  solve</a:t>
            </a:r>
            <a:r>
              <a:rPr lang="en-SG" sz="2000" dirty="0">
                <a:latin typeface="Monaco" pitchFamily="2" charset="77"/>
              </a:rPr>
              <a:t>(k - </a:t>
            </a:r>
            <a:r>
              <a:rPr lang="en-SG" sz="2000" dirty="0">
                <a:solidFill>
                  <a:srgbClr val="005CC5"/>
                </a:solidFill>
                <a:latin typeface="Monaco" pitchFamily="2" charset="77"/>
              </a:rPr>
              <a:t>1</a:t>
            </a:r>
            <a:r>
              <a:rPr lang="en-SG" sz="2000" dirty="0">
                <a:latin typeface="Monaco" pitchFamily="2" charset="77"/>
              </a:rPr>
              <a:t>, source, </a:t>
            </a:r>
            <a:r>
              <a:rPr lang="en-SG" sz="2000" dirty="0" err="1">
                <a:latin typeface="Monaco" pitchFamily="2" charset="77"/>
              </a:rPr>
              <a:t>dest</a:t>
            </a:r>
            <a:r>
              <a:rPr lang="en-SG" sz="2000" dirty="0">
                <a:latin typeface="Monaco" pitchFamily="2" charset="77"/>
              </a:rPr>
              <a:t>, placeholder); 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005CC5"/>
                </a:solidFill>
                <a:latin typeface="Monaco" pitchFamily="2" charset="77"/>
              </a:rPr>
              <a:t>  move</a:t>
            </a:r>
            <a:r>
              <a:rPr lang="en-SG" sz="2000" dirty="0">
                <a:latin typeface="Monaco" pitchFamily="2" charset="77"/>
              </a:rPr>
              <a:t>(k, source, placeholder); 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005CC5"/>
                </a:solidFill>
                <a:latin typeface="Monaco" pitchFamily="2" charset="77"/>
              </a:rPr>
              <a:t>  solve</a:t>
            </a:r>
            <a:r>
              <a:rPr lang="en-SG" sz="2000" dirty="0">
                <a:latin typeface="Monaco" pitchFamily="2" charset="77"/>
              </a:rPr>
              <a:t>(k - </a:t>
            </a:r>
            <a:r>
              <a:rPr lang="en-SG" sz="2000" dirty="0">
                <a:solidFill>
                  <a:srgbClr val="005CC5"/>
                </a:solidFill>
                <a:latin typeface="Monaco" pitchFamily="2" charset="77"/>
              </a:rPr>
              <a:t>1</a:t>
            </a:r>
            <a:r>
              <a:rPr lang="en-SG" sz="2000" dirty="0">
                <a:latin typeface="Monaco" pitchFamily="2" charset="77"/>
              </a:rPr>
              <a:t>, </a:t>
            </a:r>
            <a:r>
              <a:rPr lang="en-SG" sz="2000" dirty="0" err="1">
                <a:latin typeface="Monaco" pitchFamily="2" charset="77"/>
              </a:rPr>
              <a:t>dest</a:t>
            </a:r>
            <a:r>
              <a:rPr lang="en-SG" sz="2000" dirty="0">
                <a:latin typeface="Monaco" pitchFamily="2" charset="77"/>
              </a:rPr>
              <a:t>, source, placeholder); 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005CC5"/>
                </a:solidFill>
                <a:latin typeface="Monaco" pitchFamily="2" charset="77"/>
              </a:rPr>
              <a:t>  move</a:t>
            </a:r>
            <a:r>
              <a:rPr lang="en-SG" sz="2000" dirty="0">
                <a:latin typeface="Monaco" pitchFamily="2" charset="77"/>
              </a:rPr>
              <a:t>(k, placeholder, </a:t>
            </a:r>
            <a:r>
              <a:rPr lang="en-SG" sz="2000" dirty="0" err="1">
                <a:latin typeface="Monaco" pitchFamily="2" charset="77"/>
              </a:rPr>
              <a:t>dest</a:t>
            </a:r>
            <a:r>
              <a:rPr lang="en-SG" sz="2000" dirty="0">
                <a:latin typeface="Monaco" pitchFamily="2" charset="77"/>
              </a:rPr>
              <a:t>); 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005CC5"/>
                </a:solidFill>
                <a:latin typeface="Monaco" pitchFamily="2" charset="77"/>
              </a:rPr>
              <a:t>  solve</a:t>
            </a:r>
            <a:r>
              <a:rPr lang="en-SG" sz="2000" dirty="0">
                <a:latin typeface="Monaco" pitchFamily="2" charset="77"/>
              </a:rPr>
              <a:t>(k - </a:t>
            </a:r>
            <a:r>
              <a:rPr lang="en-SG" sz="2000" dirty="0">
                <a:solidFill>
                  <a:srgbClr val="005CC5"/>
                </a:solidFill>
                <a:latin typeface="Monaco" pitchFamily="2" charset="77"/>
              </a:rPr>
              <a:t>1</a:t>
            </a:r>
            <a:r>
              <a:rPr lang="en-SG" sz="2000" dirty="0">
                <a:latin typeface="Monaco" pitchFamily="2" charset="77"/>
              </a:rPr>
              <a:t>, source, </a:t>
            </a:r>
            <a:r>
              <a:rPr lang="en-SG" sz="2000" dirty="0" err="1">
                <a:latin typeface="Monaco" pitchFamily="2" charset="77"/>
              </a:rPr>
              <a:t>dest</a:t>
            </a:r>
            <a:r>
              <a:rPr lang="en-SG" sz="2000" dirty="0">
                <a:latin typeface="Monaco" pitchFamily="2" charset="77"/>
              </a:rPr>
              <a:t>, placeholder); 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latin typeface="Monaco" pitchFamily="2" charset="77"/>
              </a:rPr>
              <a:t>}</a:t>
            </a:r>
            <a:endParaRPr lang="en-US" sz="2000" b="0" i="0" u="none" strike="noStrike" cap="none" spc="0" baseline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841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3"/>
          <p:cNvSpPr txBox="1">
            <a:spLocks noGrp="1"/>
          </p:cNvSpPr>
          <p:nvPr>
            <p:ph type="ctrTitle"/>
          </p:nvPr>
        </p:nvSpPr>
        <p:spPr>
          <a:xfrm>
            <a:off x="791677" y="2248518"/>
            <a:ext cx="7772401" cy="2387601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Problem 26.1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5F4B5F-407C-744C-9262-F2B528F218ED}"/>
              </a:ext>
            </a:extLst>
          </p:cNvPr>
          <p:cNvSpPr/>
          <p:nvPr/>
        </p:nvSpPr>
        <p:spPr>
          <a:xfrm>
            <a:off x="2462242" y="2723460"/>
            <a:ext cx="461912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3B3ADB-A202-C140-AF17-9D69D8845A84}"/>
              </a:ext>
            </a:extLst>
          </p:cNvPr>
          <p:cNvSpPr/>
          <p:nvPr/>
        </p:nvSpPr>
        <p:spPr>
          <a:xfrm>
            <a:off x="3123690" y="2723460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C10454-F806-7F43-B252-2B5F825D951E}"/>
              </a:ext>
            </a:extLst>
          </p:cNvPr>
          <p:cNvSpPr/>
          <p:nvPr/>
        </p:nvSpPr>
        <p:spPr>
          <a:xfrm>
            <a:off x="3785138" y="2723460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56323-1BDF-2D4B-B677-2B3170A39BAA}"/>
              </a:ext>
            </a:extLst>
          </p:cNvPr>
          <p:cNvSpPr/>
          <p:nvPr/>
        </p:nvSpPr>
        <p:spPr>
          <a:xfrm>
            <a:off x="4446586" y="2723460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b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52E86-CAD7-E341-862B-F20598519CEA}"/>
              </a:ext>
            </a:extLst>
          </p:cNvPr>
          <p:cNvSpPr/>
          <p:nvPr/>
        </p:nvSpPr>
        <p:spPr>
          <a:xfrm>
            <a:off x="5108034" y="2723460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D0255-EA4A-BA43-9781-16D987344D8E}"/>
              </a:ext>
            </a:extLst>
          </p:cNvPr>
          <p:cNvSpPr txBox="1"/>
          <p:nvPr/>
        </p:nvSpPr>
        <p:spPr>
          <a:xfrm>
            <a:off x="3165344" y="1984793"/>
            <a:ext cx="234455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sym typeface="Calibri"/>
              </a:rPr>
              <a:t>permutate recursively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23F21C-80FD-014E-836B-6166BCDF45A2}"/>
              </a:ext>
            </a:extLst>
          </p:cNvPr>
          <p:cNvSpPr/>
          <p:nvPr/>
        </p:nvSpPr>
        <p:spPr>
          <a:xfrm>
            <a:off x="2462242" y="3441468"/>
            <a:ext cx="461912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0D81DC-B755-FA4F-9843-F63E04FE0657}"/>
              </a:ext>
            </a:extLst>
          </p:cNvPr>
          <p:cNvSpPr/>
          <p:nvPr/>
        </p:nvSpPr>
        <p:spPr>
          <a:xfrm>
            <a:off x="3123690" y="3441468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C5F29B-EA11-E448-BEC7-0F52AF57992E}"/>
              </a:ext>
            </a:extLst>
          </p:cNvPr>
          <p:cNvSpPr/>
          <p:nvPr/>
        </p:nvSpPr>
        <p:spPr>
          <a:xfrm>
            <a:off x="3785138" y="3441468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E9E4BC-418C-4647-9E5C-99B572F576B5}"/>
              </a:ext>
            </a:extLst>
          </p:cNvPr>
          <p:cNvSpPr/>
          <p:nvPr/>
        </p:nvSpPr>
        <p:spPr>
          <a:xfrm>
            <a:off x="4446586" y="3441468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b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1E890E-2129-0A4A-9EC2-D576194BCFDC}"/>
              </a:ext>
            </a:extLst>
          </p:cNvPr>
          <p:cNvSpPr/>
          <p:nvPr/>
        </p:nvSpPr>
        <p:spPr>
          <a:xfrm>
            <a:off x="5108034" y="3441468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84429E-50BD-6046-83B2-AC84BC4C3E87}"/>
              </a:ext>
            </a:extLst>
          </p:cNvPr>
          <p:cNvSpPr/>
          <p:nvPr/>
        </p:nvSpPr>
        <p:spPr>
          <a:xfrm>
            <a:off x="2462242" y="4159476"/>
            <a:ext cx="461912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668F13-3CE1-3942-BC17-552BD05A829F}"/>
              </a:ext>
            </a:extLst>
          </p:cNvPr>
          <p:cNvSpPr/>
          <p:nvPr/>
        </p:nvSpPr>
        <p:spPr>
          <a:xfrm>
            <a:off x="3123690" y="4159476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4AFAFC-F318-8347-8DD9-9C1C088E068C}"/>
              </a:ext>
            </a:extLst>
          </p:cNvPr>
          <p:cNvSpPr/>
          <p:nvPr/>
        </p:nvSpPr>
        <p:spPr>
          <a:xfrm>
            <a:off x="3785138" y="4159476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D65EBB-B309-A048-A887-AB97F5B77449}"/>
              </a:ext>
            </a:extLst>
          </p:cNvPr>
          <p:cNvSpPr/>
          <p:nvPr/>
        </p:nvSpPr>
        <p:spPr>
          <a:xfrm>
            <a:off x="4446586" y="4159476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b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5AFE4B-98DF-0E4B-BE5D-C763EA4DE57A}"/>
              </a:ext>
            </a:extLst>
          </p:cNvPr>
          <p:cNvSpPr/>
          <p:nvPr/>
        </p:nvSpPr>
        <p:spPr>
          <a:xfrm>
            <a:off x="5108034" y="4159476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4E169-68F0-B145-913D-EC2CA300B595}"/>
              </a:ext>
            </a:extLst>
          </p:cNvPr>
          <p:cNvSpPr/>
          <p:nvPr/>
        </p:nvSpPr>
        <p:spPr>
          <a:xfrm>
            <a:off x="2462242" y="4876515"/>
            <a:ext cx="461912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3FA7F5-23A7-3D4A-B783-D068FBBA9964}"/>
              </a:ext>
            </a:extLst>
          </p:cNvPr>
          <p:cNvSpPr/>
          <p:nvPr/>
        </p:nvSpPr>
        <p:spPr>
          <a:xfrm>
            <a:off x="3123690" y="4876515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233990-8DCA-5844-8B32-9C427405BDEA}"/>
              </a:ext>
            </a:extLst>
          </p:cNvPr>
          <p:cNvSpPr/>
          <p:nvPr/>
        </p:nvSpPr>
        <p:spPr>
          <a:xfrm>
            <a:off x="3785138" y="4876515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38D2E-76B8-F74C-89A0-B317A8338480}"/>
              </a:ext>
            </a:extLst>
          </p:cNvPr>
          <p:cNvSpPr/>
          <p:nvPr/>
        </p:nvSpPr>
        <p:spPr>
          <a:xfrm>
            <a:off x="4446586" y="4876515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00C9A2-E8BD-D84B-B6FC-E52A61782E0A}"/>
              </a:ext>
            </a:extLst>
          </p:cNvPr>
          <p:cNvSpPr/>
          <p:nvPr/>
        </p:nvSpPr>
        <p:spPr>
          <a:xfrm>
            <a:off x="5108034" y="4876515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77D613-B00F-CD44-83EE-38910FDD466E}"/>
              </a:ext>
            </a:extLst>
          </p:cNvPr>
          <p:cNvSpPr/>
          <p:nvPr/>
        </p:nvSpPr>
        <p:spPr>
          <a:xfrm>
            <a:off x="2462242" y="5615182"/>
            <a:ext cx="461912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A80E90-70DD-E04C-B3ED-85CC7886152B}"/>
              </a:ext>
            </a:extLst>
          </p:cNvPr>
          <p:cNvSpPr/>
          <p:nvPr/>
        </p:nvSpPr>
        <p:spPr>
          <a:xfrm>
            <a:off x="3123690" y="5615182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18314D-87D8-6F4C-9BA6-9333900E29AE}"/>
              </a:ext>
            </a:extLst>
          </p:cNvPr>
          <p:cNvSpPr/>
          <p:nvPr/>
        </p:nvSpPr>
        <p:spPr>
          <a:xfrm>
            <a:off x="3785138" y="5615182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4D93CE-AFCB-3847-80FE-B1BA3402C505}"/>
              </a:ext>
            </a:extLst>
          </p:cNvPr>
          <p:cNvSpPr/>
          <p:nvPr/>
        </p:nvSpPr>
        <p:spPr>
          <a:xfrm>
            <a:off x="4446586" y="5615182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3663E6-29C4-8A44-9B91-591E4618B8C5}"/>
              </a:ext>
            </a:extLst>
          </p:cNvPr>
          <p:cNvSpPr/>
          <p:nvPr/>
        </p:nvSpPr>
        <p:spPr>
          <a:xfrm>
            <a:off x="5108034" y="5615182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D9391F63-5D1E-0049-AB83-20D15B30A44C}"/>
              </a:ext>
            </a:extLst>
          </p:cNvPr>
          <p:cNvSpPr/>
          <p:nvPr/>
        </p:nvSpPr>
        <p:spPr>
          <a:xfrm rot="5400000">
            <a:off x="4252350" y="1267118"/>
            <a:ext cx="230592" cy="2404603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4266B-8034-5D4F-8C6C-615506C2BDEB}"/>
              </a:ext>
            </a:extLst>
          </p:cNvPr>
          <p:cNvSpPr txBox="1"/>
          <p:nvPr/>
        </p:nvSpPr>
        <p:spPr>
          <a:xfrm>
            <a:off x="2462242" y="580225"/>
            <a:ext cx="347306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Code given in lecture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" panose="02000000000000000000" pitchFamily="2" charset="0"/>
              <a:ea typeface="Roboto" panose="02000000000000000000" pitchFamily="2" charset="0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79E53F-FF3C-E140-82F0-CFC9CE24FDA1}"/>
              </a:ext>
            </a:extLst>
          </p:cNvPr>
          <p:cNvSpPr txBox="1"/>
          <p:nvPr/>
        </p:nvSpPr>
        <p:spPr>
          <a:xfrm>
            <a:off x="6192350" y="4876515"/>
            <a:ext cx="167449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sym typeface="Calibri"/>
              </a:rPr>
              <a:t>duplicate work!</a:t>
            </a:r>
          </a:p>
        </p:txBody>
      </p:sp>
    </p:spTree>
    <p:extLst>
      <p:ext uri="{BB962C8B-B14F-4D97-AF65-F5344CB8AC3E}">
        <p14:creationId xmlns:p14="http://schemas.microsoft.com/office/powerpoint/2010/main" val="1322163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3"/>
          <p:cNvSpPr txBox="1">
            <a:spLocks noGrp="1"/>
          </p:cNvSpPr>
          <p:nvPr>
            <p:ph type="ctrTitle" idx="4294967295"/>
          </p:nvPr>
        </p:nvSpPr>
        <p:spPr>
          <a:xfrm>
            <a:off x="685800" y="2316480"/>
            <a:ext cx="7772400" cy="2387600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>
              <a:defRPr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SG" dirty="0"/>
              <a:t> Avoid generating duplicate permutations when the input string contains duplicate characters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9788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ontent Placeholder 2"/>
          <p:cNvSpPr txBox="1">
            <a:spLocks noGrp="1"/>
          </p:cNvSpPr>
          <p:nvPr>
            <p:ph idx="4294967295"/>
          </p:nvPr>
        </p:nvSpPr>
        <p:spPr>
          <a:xfrm>
            <a:off x="880110" y="566738"/>
            <a:ext cx="8577263" cy="58388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000" dirty="0">
                <a:solidFill>
                  <a:srgbClr val="3E61A2"/>
                </a:solidFill>
              </a:rPr>
              <a:t>void</a:t>
            </a:r>
            <a:r>
              <a:rPr sz="2000" dirty="0"/>
              <a:t> </a:t>
            </a:r>
            <a:r>
              <a:rPr sz="2000" dirty="0">
                <a:solidFill>
                  <a:srgbClr val="C2185B"/>
                </a:solidFill>
              </a:rPr>
              <a:t>permute</a:t>
            </a:r>
            <a:r>
              <a:rPr sz="2000" dirty="0"/>
              <a:t>(</a:t>
            </a:r>
            <a:r>
              <a:rPr sz="2000" dirty="0">
                <a:solidFill>
                  <a:srgbClr val="3E61A2"/>
                </a:solidFill>
              </a:rPr>
              <a:t>char</a:t>
            </a:r>
            <a:r>
              <a:rPr sz="2000" dirty="0"/>
              <a:t> a[], </a:t>
            </a:r>
            <a:r>
              <a:rPr sz="2000" dirty="0">
                <a:solidFill>
                  <a:srgbClr val="3E61A2"/>
                </a:solidFill>
              </a:rPr>
              <a:t>long</a:t>
            </a:r>
            <a:r>
              <a:rPr sz="2000" dirty="0"/>
              <a:t> </a:t>
            </a:r>
            <a:r>
              <a:rPr sz="2000" dirty="0" err="1"/>
              <a:t>len</a:t>
            </a:r>
            <a:r>
              <a:rPr sz="2000" dirty="0"/>
              <a:t>, </a:t>
            </a:r>
            <a:r>
              <a:rPr sz="2000" dirty="0">
                <a:solidFill>
                  <a:srgbClr val="3E61A2"/>
                </a:solidFill>
              </a:rPr>
              <a:t>long</a:t>
            </a:r>
            <a:r>
              <a:rPr sz="2000" dirty="0"/>
              <a:t> </a:t>
            </a:r>
            <a:r>
              <a:rPr sz="2000" dirty="0" err="1"/>
              <a:t>curr</a:t>
            </a:r>
            <a:r>
              <a:rPr sz="2000" dirty="0"/>
              <a:t>) {</a:t>
            </a:r>
            <a:endParaRPr lang="en-US" sz="2000" dirty="0"/>
          </a:p>
          <a:p>
            <a:pPr marL="0" indent="0" defTabSz="452627">
              <a:spcBef>
                <a:spcPts val="0"/>
              </a:spcBef>
              <a:buSz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000" dirty="0"/>
              <a:t> </a:t>
            </a:r>
            <a:r>
              <a:rPr sz="2000" dirty="0">
                <a:solidFill>
                  <a:srgbClr val="3B78E7"/>
                </a:solidFill>
              </a:rPr>
              <a:t>if</a:t>
            </a:r>
            <a:r>
              <a:rPr sz="2000" dirty="0"/>
              <a:t> (</a:t>
            </a:r>
            <a:r>
              <a:rPr sz="2000" dirty="0" err="1"/>
              <a:t>curr</a:t>
            </a:r>
            <a:r>
              <a:rPr sz="2000" dirty="0"/>
              <a:t> == len-</a:t>
            </a:r>
            <a:r>
              <a:rPr sz="2000" dirty="0">
                <a:solidFill>
                  <a:srgbClr val="E74C3C"/>
                </a:solidFill>
              </a:rPr>
              <a:t>1</a:t>
            </a:r>
            <a:r>
              <a:rPr sz="2000" dirty="0"/>
              <a:t>) {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000" dirty="0"/>
              <a:t>   </a:t>
            </a:r>
            <a:r>
              <a:rPr sz="2000" dirty="0"/>
              <a:t> cs1010_println_string(a);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2237">
                <a:solidFill>
                  <a:srgbClr val="3B78E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000" dirty="0">
                <a:solidFill>
                  <a:srgbClr val="37474F"/>
                </a:solidFill>
              </a:rPr>
              <a:t>   </a:t>
            </a:r>
            <a:r>
              <a:rPr sz="2000" dirty="0">
                <a:solidFill>
                  <a:srgbClr val="37474F"/>
                </a:solidFill>
              </a:rPr>
              <a:t> </a:t>
            </a:r>
            <a:r>
              <a:rPr sz="2000" dirty="0"/>
              <a:t>return</a:t>
            </a:r>
            <a:r>
              <a:rPr sz="2000" dirty="0">
                <a:solidFill>
                  <a:srgbClr val="37474F"/>
                </a:solidFill>
              </a:rPr>
              <a:t>;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000" dirty="0"/>
              <a:t> </a:t>
            </a:r>
            <a:r>
              <a:rPr sz="2000" dirty="0"/>
              <a:t> }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2000" dirty="0"/>
          </a:p>
          <a:p>
            <a:pPr marL="0" indent="0" defTabSz="452627">
              <a:spcBef>
                <a:spcPts val="0"/>
              </a:spcBef>
              <a:buSz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000" dirty="0"/>
              <a:t> </a:t>
            </a:r>
            <a:r>
              <a:rPr sz="2000" dirty="0"/>
              <a:t> permute(a, </a:t>
            </a:r>
            <a:r>
              <a:rPr sz="2000" dirty="0" err="1"/>
              <a:t>len</a:t>
            </a:r>
            <a:r>
              <a:rPr sz="2000" dirty="0"/>
              <a:t>, </a:t>
            </a:r>
            <a:r>
              <a:rPr sz="2000" dirty="0" err="1"/>
              <a:t>curr</a:t>
            </a:r>
            <a:r>
              <a:rPr sz="2000" dirty="0"/>
              <a:t> + </a:t>
            </a:r>
            <a:r>
              <a:rPr sz="2000" dirty="0">
                <a:solidFill>
                  <a:srgbClr val="E74C3C"/>
                </a:solidFill>
              </a:rPr>
              <a:t>1</a:t>
            </a:r>
            <a:r>
              <a:rPr sz="2000" dirty="0"/>
              <a:t>);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000" dirty="0"/>
              <a:t> </a:t>
            </a:r>
            <a:r>
              <a:rPr sz="2000" dirty="0"/>
              <a:t> </a:t>
            </a:r>
            <a:r>
              <a:rPr sz="2000" dirty="0">
                <a:solidFill>
                  <a:srgbClr val="3B78E7"/>
                </a:solidFill>
              </a:rPr>
              <a:t>for</a:t>
            </a:r>
            <a:r>
              <a:rPr sz="2000" dirty="0"/>
              <a:t> (</a:t>
            </a:r>
            <a:r>
              <a:rPr sz="2000" dirty="0">
                <a:solidFill>
                  <a:srgbClr val="3E61A2"/>
                </a:solidFill>
              </a:rPr>
              <a:t>long</a:t>
            </a:r>
            <a:r>
              <a:rPr sz="2000" dirty="0"/>
              <a:t> </a:t>
            </a:r>
            <a:r>
              <a:rPr sz="2000" dirty="0" err="1"/>
              <a:t>i</a:t>
            </a:r>
            <a:r>
              <a:rPr sz="2000" dirty="0"/>
              <a:t> = </a:t>
            </a:r>
            <a:r>
              <a:rPr sz="2000" dirty="0" err="1"/>
              <a:t>curr</a:t>
            </a:r>
            <a:r>
              <a:rPr sz="2000" dirty="0"/>
              <a:t> + </a:t>
            </a:r>
            <a:r>
              <a:rPr sz="2000" dirty="0">
                <a:solidFill>
                  <a:srgbClr val="E74C3C"/>
                </a:solidFill>
              </a:rPr>
              <a:t>1</a:t>
            </a:r>
            <a:r>
              <a:rPr sz="2000" dirty="0"/>
              <a:t>; </a:t>
            </a:r>
            <a:r>
              <a:rPr sz="2000" dirty="0" err="1"/>
              <a:t>i</a:t>
            </a:r>
            <a:r>
              <a:rPr sz="2000" dirty="0"/>
              <a:t> &lt; </a:t>
            </a:r>
            <a:r>
              <a:rPr sz="2000" dirty="0" err="1"/>
              <a:t>len</a:t>
            </a:r>
            <a:r>
              <a:rPr sz="2000" dirty="0"/>
              <a:t>; </a:t>
            </a:r>
            <a:r>
              <a:rPr sz="2000" dirty="0" err="1"/>
              <a:t>i</a:t>
            </a:r>
            <a:r>
              <a:rPr sz="2000" dirty="0"/>
              <a:t> += </a:t>
            </a:r>
            <a:r>
              <a:rPr sz="2000" dirty="0">
                <a:solidFill>
                  <a:srgbClr val="E74C3C"/>
                </a:solidFill>
              </a:rPr>
              <a:t>1</a:t>
            </a:r>
            <a:r>
              <a:rPr sz="2000" dirty="0"/>
              <a:t>) {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000" dirty="0"/>
              <a:t>   </a:t>
            </a:r>
            <a:r>
              <a:rPr sz="2000" dirty="0"/>
              <a:t> </a:t>
            </a:r>
            <a:r>
              <a:rPr sz="2000" dirty="0">
                <a:solidFill>
                  <a:srgbClr val="3B78E7"/>
                </a:solidFill>
              </a:rPr>
              <a:t>if</a:t>
            </a:r>
            <a:r>
              <a:rPr sz="2000" dirty="0"/>
              <a:t> (...) { </a:t>
            </a:r>
            <a:r>
              <a:rPr sz="2000" dirty="0">
                <a:solidFill>
                  <a:srgbClr val="999999"/>
                </a:solidFill>
              </a:rPr>
              <a:t>// Line A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000" dirty="0"/>
              <a:t>     </a:t>
            </a:r>
            <a:r>
              <a:rPr sz="2000" dirty="0"/>
              <a:t> swap(a, </a:t>
            </a:r>
            <a:r>
              <a:rPr sz="2000" dirty="0" err="1"/>
              <a:t>curr</a:t>
            </a:r>
            <a:r>
              <a:rPr sz="2000" dirty="0"/>
              <a:t>, </a:t>
            </a:r>
            <a:r>
              <a:rPr sz="2000" dirty="0" err="1"/>
              <a:t>i</a:t>
            </a:r>
            <a:r>
              <a:rPr sz="2000" dirty="0"/>
              <a:t>);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000" dirty="0"/>
              <a:t>     </a:t>
            </a:r>
            <a:r>
              <a:rPr sz="2000" dirty="0"/>
              <a:t> permute(a, </a:t>
            </a:r>
            <a:r>
              <a:rPr sz="2000" dirty="0" err="1"/>
              <a:t>len</a:t>
            </a:r>
            <a:r>
              <a:rPr sz="2000" dirty="0"/>
              <a:t>, </a:t>
            </a:r>
            <a:r>
              <a:rPr sz="2000" dirty="0" err="1"/>
              <a:t>curr</a:t>
            </a:r>
            <a:r>
              <a:rPr sz="2000" dirty="0"/>
              <a:t> + </a:t>
            </a:r>
            <a:r>
              <a:rPr sz="2000" dirty="0">
                <a:solidFill>
                  <a:srgbClr val="E74C3C"/>
                </a:solidFill>
              </a:rPr>
              <a:t>1</a:t>
            </a:r>
            <a:r>
              <a:rPr sz="2000" dirty="0"/>
              <a:t>);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000" dirty="0"/>
              <a:t>     </a:t>
            </a:r>
            <a:r>
              <a:rPr sz="2000" dirty="0"/>
              <a:t> swap(a, </a:t>
            </a:r>
            <a:r>
              <a:rPr sz="2000" dirty="0" err="1"/>
              <a:t>i</a:t>
            </a:r>
            <a:r>
              <a:rPr sz="2000" dirty="0"/>
              <a:t>, </a:t>
            </a:r>
            <a:r>
              <a:rPr sz="2000" dirty="0" err="1"/>
              <a:t>curr</a:t>
            </a:r>
            <a:r>
              <a:rPr sz="2000" dirty="0"/>
              <a:t>);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000" dirty="0"/>
              <a:t>   </a:t>
            </a:r>
            <a:r>
              <a:rPr sz="2000" dirty="0"/>
              <a:t> }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000" dirty="0"/>
              <a:t> </a:t>
            </a:r>
            <a:r>
              <a:rPr sz="2000" dirty="0"/>
              <a:t> }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000" dirty="0"/>
              <a:t>}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08B4-84DC-7B41-8669-A09F2AB26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912" y="2389099"/>
            <a:ext cx="7772400" cy="2387601"/>
          </a:xfrm>
        </p:spPr>
        <p:txBody>
          <a:bodyPr anchor="ctr">
            <a:norm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Solution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191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5F4B5F-407C-744C-9262-F2B528F218ED}"/>
              </a:ext>
            </a:extLst>
          </p:cNvPr>
          <p:cNvSpPr/>
          <p:nvPr/>
        </p:nvSpPr>
        <p:spPr>
          <a:xfrm>
            <a:off x="2485102" y="2757750"/>
            <a:ext cx="461912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3B3ADB-A202-C140-AF17-9D69D8845A84}"/>
              </a:ext>
            </a:extLst>
          </p:cNvPr>
          <p:cNvSpPr/>
          <p:nvPr/>
        </p:nvSpPr>
        <p:spPr>
          <a:xfrm>
            <a:off x="3146550" y="2757750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C10454-F806-7F43-B252-2B5F825D951E}"/>
              </a:ext>
            </a:extLst>
          </p:cNvPr>
          <p:cNvSpPr/>
          <p:nvPr/>
        </p:nvSpPr>
        <p:spPr>
          <a:xfrm>
            <a:off x="3807998" y="2757750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56323-1BDF-2D4B-B677-2B3170A39BAA}"/>
              </a:ext>
            </a:extLst>
          </p:cNvPr>
          <p:cNvSpPr/>
          <p:nvPr/>
        </p:nvSpPr>
        <p:spPr>
          <a:xfrm>
            <a:off x="4469446" y="2757750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52E86-CAD7-E341-862B-F20598519CEA}"/>
              </a:ext>
            </a:extLst>
          </p:cNvPr>
          <p:cNvSpPr/>
          <p:nvPr/>
        </p:nvSpPr>
        <p:spPr>
          <a:xfrm>
            <a:off x="5130894" y="2757750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D0255-EA4A-BA43-9781-16D987344D8E}"/>
              </a:ext>
            </a:extLst>
          </p:cNvPr>
          <p:cNvSpPr txBox="1"/>
          <p:nvPr/>
        </p:nvSpPr>
        <p:spPr>
          <a:xfrm>
            <a:off x="3188204" y="2019083"/>
            <a:ext cx="234455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sym typeface="Calibri"/>
              </a:rPr>
              <a:t>permutate recursively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23F21C-80FD-014E-836B-6166BCDF45A2}"/>
              </a:ext>
            </a:extLst>
          </p:cNvPr>
          <p:cNvSpPr/>
          <p:nvPr/>
        </p:nvSpPr>
        <p:spPr>
          <a:xfrm>
            <a:off x="2485102" y="3475758"/>
            <a:ext cx="461912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0D81DC-B755-FA4F-9843-F63E04FE0657}"/>
              </a:ext>
            </a:extLst>
          </p:cNvPr>
          <p:cNvSpPr/>
          <p:nvPr/>
        </p:nvSpPr>
        <p:spPr>
          <a:xfrm>
            <a:off x="3146550" y="3475758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C5F29B-EA11-E448-BEC7-0F52AF57992E}"/>
              </a:ext>
            </a:extLst>
          </p:cNvPr>
          <p:cNvSpPr/>
          <p:nvPr/>
        </p:nvSpPr>
        <p:spPr>
          <a:xfrm>
            <a:off x="3807998" y="3475758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E9E4BC-418C-4647-9E5C-99B572F576B5}"/>
              </a:ext>
            </a:extLst>
          </p:cNvPr>
          <p:cNvSpPr/>
          <p:nvPr/>
        </p:nvSpPr>
        <p:spPr>
          <a:xfrm>
            <a:off x="4469446" y="3475758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1E890E-2129-0A4A-9EC2-D576194BCFDC}"/>
              </a:ext>
            </a:extLst>
          </p:cNvPr>
          <p:cNvSpPr/>
          <p:nvPr/>
        </p:nvSpPr>
        <p:spPr>
          <a:xfrm>
            <a:off x="5130894" y="3475758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84429E-50BD-6046-83B2-AC84BC4C3E87}"/>
              </a:ext>
            </a:extLst>
          </p:cNvPr>
          <p:cNvSpPr/>
          <p:nvPr/>
        </p:nvSpPr>
        <p:spPr>
          <a:xfrm>
            <a:off x="2485102" y="4193766"/>
            <a:ext cx="461912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668F13-3CE1-3942-BC17-552BD05A829F}"/>
              </a:ext>
            </a:extLst>
          </p:cNvPr>
          <p:cNvSpPr/>
          <p:nvPr/>
        </p:nvSpPr>
        <p:spPr>
          <a:xfrm>
            <a:off x="3146550" y="4193766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4AFAFC-F318-8347-8DD9-9C1C088E068C}"/>
              </a:ext>
            </a:extLst>
          </p:cNvPr>
          <p:cNvSpPr/>
          <p:nvPr/>
        </p:nvSpPr>
        <p:spPr>
          <a:xfrm>
            <a:off x="3807998" y="4193766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D65EBB-B309-A048-A887-AB97F5B77449}"/>
              </a:ext>
            </a:extLst>
          </p:cNvPr>
          <p:cNvSpPr/>
          <p:nvPr/>
        </p:nvSpPr>
        <p:spPr>
          <a:xfrm>
            <a:off x="4469446" y="4193766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5AFE4B-98DF-0E4B-BE5D-C763EA4DE57A}"/>
              </a:ext>
            </a:extLst>
          </p:cNvPr>
          <p:cNvSpPr/>
          <p:nvPr/>
        </p:nvSpPr>
        <p:spPr>
          <a:xfrm>
            <a:off x="5130894" y="4193766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4E169-68F0-B145-913D-EC2CA300B595}"/>
              </a:ext>
            </a:extLst>
          </p:cNvPr>
          <p:cNvSpPr/>
          <p:nvPr/>
        </p:nvSpPr>
        <p:spPr>
          <a:xfrm>
            <a:off x="2485102" y="4910805"/>
            <a:ext cx="461912" cy="369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3FA7F5-23A7-3D4A-B783-D068FBBA9964}"/>
              </a:ext>
            </a:extLst>
          </p:cNvPr>
          <p:cNvSpPr/>
          <p:nvPr/>
        </p:nvSpPr>
        <p:spPr>
          <a:xfrm>
            <a:off x="3146550" y="4910805"/>
            <a:ext cx="461912" cy="369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233990-8DCA-5844-8B32-9C427405BDEA}"/>
              </a:ext>
            </a:extLst>
          </p:cNvPr>
          <p:cNvSpPr/>
          <p:nvPr/>
        </p:nvSpPr>
        <p:spPr>
          <a:xfrm>
            <a:off x="3807998" y="4910805"/>
            <a:ext cx="461912" cy="369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38D2E-76B8-F74C-89A0-B317A8338480}"/>
              </a:ext>
            </a:extLst>
          </p:cNvPr>
          <p:cNvSpPr/>
          <p:nvPr/>
        </p:nvSpPr>
        <p:spPr>
          <a:xfrm>
            <a:off x="4469446" y="4910805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00C9A2-E8BD-D84B-B6FC-E52A61782E0A}"/>
              </a:ext>
            </a:extLst>
          </p:cNvPr>
          <p:cNvSpPr/>
          <p:nvPr/>
        </p:nvSpPr>
        <p:spPr>
          <a:xfrm>
            <a:off x="5130894" y="4910805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77D613-B00F-CD44-83EE-38910FDD466E}"/>
              </a:ext>
            </a:extLst>
          </p:cNvPr>
          <p:cNvSpPr/>
          <p:nvPr/>
        </p:nvSpPr>
        <p:spPr>
          <a:xfrm>
            <a:off x="2485102" y="5649472"/>
            <a:ext cx="461912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A80E90-70DD-E04C-B3ED-85CC7886152B}"/>
              </a:ext>
            </a:extLst>
          </p:cNvPr>
          <p:cNvSpPr/>
          <p:nvPr/>
        </p:nvSpPr>
        <p:spPr>
          <a:xfrm>
            <a:off x="3146550" y="5649472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18314D-87D8-6F4C-9BA6-9333900E29AE}"/>
              </a:ext>
            </a:extLst>
          </p:cNvPr>
          <p:cNvSpPr/>
          <p:nvPr/>
        </p:nvSpPr>
        <p:spPr>
          <a:xfrm>
            <a:off x="3807998" y="5649472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4D93CE-AFCB-3847-80FE-B1BA3402C505}"/>
              </a:ext>
            </a:extLst>
          </p:cNvPr>
          <p:cNvSpPr/>
          <p:nvPr/>
        </p:nvSpPr>
        <p:spPr>
          <a:xfrm>
            <a:off x="4469446" y="5649472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3663E6-29C4-8A44-9B91-591E4618B8C5}"/>
              </a:ext>
            </a:extLst>
          </p:cNvPr>
          <p:cNvSpPr/>
          <p:nvPr/>
        </p:nvSpPr>
        <p:spPr>
          <a:xfrm>
            <a:off x="5130894" y="5649472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D9391F63-5D1E-0049-AB83-20D15B30A44C}"/>
              </a:ext>
            </a:extLst>
          </p:cNvPr>
          <p:cNvSpPr/>
          <p:nvPr/>
        </p:nvSpPr>
        <p:spPr>
          <a:xfrm rot="5400000">
            <a:off x="4275210" y="1301408"/>
            <a:ext cx="230592" cy="2404603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4266B-8034-5D4F-8C6C-615506C2BDEB}"/>
              </a:ext>
            </a:extLst>
          </p:cNvPr>
          <p:cNvSpPr txBox="1"/>
          <p:nvPr/>
        </p:nvSpPr>
        <p:spPr>
          <a:xfrm>
            <a:off x="2485102" y="614515"/>
            <a:ext cx="347306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Code given in lecture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" panose="02000000000000000000" pitchFamily="2" charset="0"/>
              <a:ea typeface="Roboto" panose="02000000000000000000" pitchFamily="2" charset="0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79E53F-FF3C-E140-82F0-CFC9CE24FDA1}"/>
              </a:ext>
            </a:extLst>
          </p:cNvPr>
          <p:cNvSpPr txBox="1"/>
          <p:nvPr/>
        </p:nvSpPr>
        <p:spPr>
          <a:xfrm>
            <a:off x="5792342" y="4726144"/>
            <a:ext cx="252568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sym typeface="Calibri"/>
              </a:rPr>
              <a:t>check before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sym typeface="Calibri"/>
              </a:rPr>
              <a:t>recurse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sym typeface="Calibri"/>
              </a:rPr>
              <a:t>has it appeared before?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if so, skip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" panose="02000000000000000000" pitchFamily="2" charset="0"/>
              <a:ea typeface="Roboto" panose="02000000000000000000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8660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92A64-1B1F-3648-B835-326C51BE781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1530" y="1754188"/>
            <a:ext cx="7969250" cy="447992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SG" dirty="0">
                <a:solidFill>
                  <a:srgbClr val="D73A49"/>
                </a:solidFill>
                <a:latin typeface="Monaco" pitchFamily="2" charset="77"/>
              </a:rPr>
              <a:t>bool</a:t>
            </a:r>
            <a:r>
              <a:rPr lang="en-SG" dirty="0">
                <a:latin typeface="Monaco" pitchFamily="2" charset="77"/>
              </a:rPr>
              <a:t> </a:t>
            </a:r>
            <a:r>
              <a:rPr lang="en-SG" dirty="0" err="1">
                <a:solidFill>
                  <a:srgbClr val="6F42C1"/>
                </a:solidFill>
                <a:latin typeface="Monaco" pitchFamily="2" charset="77"/>
              </a:rPr>
              <a:t>appear_before</a:t>
            </a:r>
            <a:r>
              <a:rPr lang="en-SG" dirty="0">
                <a:latin typeface="Monaco" pitchFamily="2" charset="77"/>
              </a:rPr>
              <a:t>(</a:t>
            </a:r>
            <a:r>
              <a:rPr lang="en-SG" dirty="0">
                <a:solidFill>
                  <a:srgbClr val="D73A49"/>
                </a:solidFill>
                <a:latin typeface="Monaco" pitchFamily="2" charset="77"/>
              </a:rPr>
              <a:t>char</a:t>
            </a:r>
            <a:r>
              <a:rPr lang="en-SG" dirty="0">
                <a:latin typeface="Monaco" pitchFamily="2" charset="77"/>
              </a:rPr>
              <a:t> a[], </a:t>
            </a:r>
            <a:r>
              <a:rPr lang="en-SG" dirty="0">
                <a:solidFill>
                  <a:srgbClr val="D73A49"/>
                </a:solidFill>
                <a:latin typeface="Monaco" pitchFamily="2" charset="77"/>
              </a:rPr>
              <a:t>long</a:t>
            </a:r>
            <a:r>
              <a:rPr lang="en-SG" dirty="0">
                <a:latin typeface="Monaco" pitchFamily="2" charset="77"/>
              </a:rPr>
              <a:t> k,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SG" dirty="0">
                <a:latin typeface="Monaco" pitchFamily="2" charset="77"/>
              </a:rPr>
              <a:t>                   </a:t>
            </a:r>
            <a:r>
              <a:rPr lang="en-SG" dirty="0">
                <a:solidFill>
                  <a:srgbClr val="D73A49"/>
                </a:solidFill>
                <a:latin typeface="Monaco" pitchFamily="2" charset="77"/>
              </a:rPr>
              <a:t>long</a:t>
            </a:r>
            <a:r>
              <a:rPr lang="en-SG" dirty="0">
                <a:latin typeface="Monaco" pitchFamily="2" charset="77"/>
              </a:rPr>
              <a:t> </a:t>
            </a:r>
            <a:r>
              <a:rPr lang="en-SG" dirty="0" err="1">
                <a:latin typeface="Monaco" pitchFamily="2" charset="77"/>
              </a:rPr>
              <a:t>i</a:t>
            </a:r>
            <a:r>
              <a:rPr lang="en-SG" dirty="0">
                <a:latin typeface="Monaco" pitchFamily="2" charset="77"/>
              </a:rPr>
              <a:t>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SG" dirty="0">
                <a:latin typeface="Monaco" pitchFamily="2" charset="77"/>
              </a:rPr>
              <a:t>  </a:t>
            </a:r>
            <a:r>
              <a:rPr lang="en-SG" dirty="0">
                <a:solidFill>
                  <a:srgbClr val="D73A49"/>
                </a:solidFill>
                <a:latin typeface="Monaco" pitchFamily="2" charset="77"/>
              </a:rPr>
              <a:t>for</a:t>
            </a:r>
            <a:r>
              <a:rPr lang="en-SG" dirty="0">
                <a:latin typeface="Monaco" pitchFamily="2" charset="77"/>
              </a:rPr>
              <a:t> (</a:t>
            </a:r>
            <a:r>
              <a:rPr lang="en-SG" dirty="0" err="1">
                <a:solidFill>
                  <a:srgbClr val="D73A49"/>
                </a:solidFill>
                <a:latin typeface="Monaco" pitchFamily="2" charset="77"/>
              </a:rPr>
              <a:t>int</a:t>
            </a:r>
            <a:r>
              <a:rPr lang="en-SG" dirty="0">
                <a:latin typeface="Monaco" pitchFamily="2" charset="77"/>
              </a:rPr>
              <a:t> j = k; j &lt; </a:t>
            </a:r>
            <a:r>
              <a:rPr lang="en-SG" dirty="0" err="1">
                <a:latin typeface="Monaco" pitchFamily="2" charset="77"/>
              </a:rPr>
              <a:t>i</a:t>
            </a:r>
            <a:r>
              <a:rPr lang="en-SG" dirty="0">
                <a:latin typeface="Monaco" pitchFamily="2" charset="77"/>
              </a:rPr>
              <a:t>; j += </a:t>
            </a:r>
            <a:r>
              <a:rPr lang="en-SG" dirty="0">
                <a:solidFill>
                  <a:srgbClr val="005CC5"/>
                </a:solidFill>
                <a:latin typeface="Monaco" pitchFamily="2" charset="77"/>
              </a:rPr>
              <a:t>1</a:t>
            </a:r>
            <a:r>
              <a:rPr lang="en-SG" dirty="0">
                <a:latin typeface="Monaco" pitchFamily="2" charset="77"/>
              </a:rPr>
              <a:t>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SG" dirty="0">
                <a:latin typeface="Monaco" pitchFamily="2" charset="77"/>
              </a:rPr>
              <a:t>    </a:t>
            </a:r>
            <a:r>
              <a:rPr lang="en-SG" dirty="0">
                <a:solidFill>
                  <a:srgbClr val="D73A49"/>
                </a:solidFill>
                <a:latin typeface="Monaco" pitchFamily="2" charset="77"/>
              </a:rPr>
              <a:t>if</a:t>
            </a:r>
            <a:r>
              <a:rPr lang="en-SG" dirty="0">
                <a:latin typeface="Monaco" pitchFamily="2" charset="77"/>
              </a:rPr>
              <a:t> (a[j] == a[</a:t>
            </a:r>
            <a:r>
              <a:rPr lang="en-SG" dirty="0" err="1">
                <a:latin typeface="Monaco" pitchFamily="2" charset="77"/>
              </a:rPr>
              <a:t>i</a:t>
            </a:r>
            <a:r>
              <a:rPr lang="en-SG" dirty="0">
                <a:latin typeface="Monaco" pitchFamily="2" charset="77"/>
              </a:rPr>
              <a:t>]) {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SG" dirty="0">
                <a:solidFill>
                  <a:srgbClr val="D73A49"/>
                </a:solidFill>
                <a:latin typeface="Monaco" pitchFamily="2" charset="77"/>
              </a:rPr>
              <a:t>      return</a:t>
            </a:r>
            <a:r>
              <a:rPr lang="en-SG" dirty="0">
                <a:latin typeface="Monaco" pitchFamily="2" charset="77"/>
              </a:rPr>
              <a:t> </a:t>
            </a:r>
            <a:r>
              <a:rPr lang="en-SG" dirty="0">
                <a:solidFill>
                  <a:srgbClr val="005CC5"/>
                </a:solidFill>
                <a:latin typeface="Monaco" pitchFamily="2" charset="77"/>
              </a:rPr>
              <a:t>true</a:t>
            </a:r>
            <a:r>
              <a:rPr lang="en-SG" dirty="0">
                <a:latin typeface="Monaco" pitchFamily="2" charset="77"/>
              </a:rPr>
              <a:t>;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SG" dirty="0">
                <a:latin typeface="Monaco" pitchFamily="2" charset="77"/>
              </a:rPr>
              <a:t>    }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SG" dirty="0">
                <a:latin typeface="Monaco" pitchFamily="2" charset="77"/>
              </a:rPr>
              <a:t>  }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SG" dirty="0">
                <a:solidFill>
                  <a:srgbClr val="D73A49"/>
                </a:solidFill>
                <a:latin typeface="Monaco" pitchFamily="2" charset="77"/>
              </a:rPr>
              <a:t>  return</a:t>
            </a:r>
            <a:r>
              <a:rPr lang="en-SG" dirty="0">
                <a:latin typeface="Monaco" pitchFamily="2" charset="77"/>
              </a:rPr>
              <a:t> </a:t>
            </a:r>
            <a:r>
              <a:rPr lang="en-SG" dirty="0">
                <a:solidFill>
                  <a:srgbClr val="005CC5"/>
                </a:solidFill>
                <a:latin typeface="Monaco" pitchFamily="2" charset="77"/>
              </a:rPr>
              <a:t>false</a:t>
            </a:r>
            <a:r>
              <a:rPr lang="en-SG" dirty="0">
                <a:latin typeface="Monaco" pitchFamily="2" charset="77"/>
              </a:rPr>
              <a:t>;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SG" dirty="0">
                <a:latin typeface="Monaco" pitchFamily="2" charset="77"/>
              </a:rPr>
              <a:t>}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27D121-7195-6146-9DC9-58480696FD16}"/>
              </a:ext>
            </a:extLst>
          </p:cNvPr>
          <p:cNvSpPr/>
          <p:nvPr/>
        </p:nvSpPr>
        <p:spPr>
          <a:xfrm>
            <a:off x="3188578" y="1051589"/>
            <a:ext cx="461912" cy="369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E6E513-13DB-F647-9965-E199499CFADE}"/>
              </a:ext>
            </a:extLst>
          </p:cNvPr>
          <p:cNvSpPr/>
          <p:nvPr/>
        </p:nvSpPr>
        <p:spPr>
          <a:xfrm>
            <a:off x="3850026" y="1051589"/>
            <a:ext cx="461912" cy="369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B3E713-46D1-7940-95E6-C442CD57701F}"/>
              </a:ext>
            </a:extLst>
          </p:cNvPr>
          <p:cNvSpPr/>
          <p:nvPr/>
        </p:nvSpPr>
        <p:spPr>
          <a:xfrm>
            <a:off x="4511474" y="1051589"/>
            <a:ext cx="461912" cy="369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94EA2A-C279-9F48-8BC6-997F2788EF4A}"/>
              </a:ext>
            </a:extLst>
          </p:cNvPr>
          <p:cNvSpPr/>
          <p:nvPr/>
        </p:nvSpPr>
        <p:spPr>
          <a:xfrm>
            <a:off x="5172922" y="1051589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91DDF8-1DC5-2F4D-A55F-03D15AF3A10C}"/>
              </a:ext>
            </a:extLst>
          </p:cNvPr>
          <p:cNvSpPr/>
          <p:nvPr/>
        </p:nvSpPr>
        <p:spPr>
          <a:xfrm>
            <a:off x="5834370" y="1051589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852E2-6C05-1147-A840-404D4F2C4C8A}"/>
              </a:ext>
            </a:extLst>
          </p:cNvPr>
          <p:cNvSpPr txBox="1"/>
          <p:nvPr/>
        </p:nvSpPr>
        <p:spPr>
          <a:xfrm>
            <a:off x="3106494" y="682259"/>
            <a:ext cx="6437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Calibri"/>
              </a:rPr>
              <a:t>a[k]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CD64F-06E3-AA4B-B192-BF2A6E5B3ED2}"/>
              </a:ext>
            </a:extLst>
          </p:cNvPr>
          <p:cNvSpPr txBox="1"/>
          <p:nvPr/>
        </p:nvSpPr>
        <p:spPr>
          <a:xfrm>
            <a:off x="5081996" y="682259"/>
            <a:ext cx="6437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Calibri"/>
              </a:rPr>
              <a:t>a[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Calibri"/>
              </a:rPr>
              <a:t>i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Calibri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49241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ontent Placeholder 2"/>
          <p:cNvSpPr txBox="1">
            <a:spLocks noGrp="1"/>
          </p:cNvSpPr>
          <p:nvPr>
            <p:ph idx="4294967295"/>
          </p:nvPr>
        </p:nvSpPr>
        <p:spPr>
          <a:xfrm>
            <a:off x="777240" y="566738"/>
            <a:ext cx="8577263" cy="58388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>
                <a:solidFill>
                  <a:srgbClr val="3E61A2"/>
                </a:solidFill>
              </a:rPr>
              <a:t>void</a:t>
            </a:r>
            <a:r>
              <a:rPr sz="2400" dirty="0"/>
              <a:t> </a:t>
            </a:r>
            <a:r>
              <a:rPr sz="2400" dirty="0">
                <a:solidFill>
                  <a:srgbClr val="C2185B"/>
                </a:solidFill>
              </a:rPr>
              <a:t>permute</a:t>
            </a:r>
            <a:r>
              <a:rPr sz="2400" dirty="0"/>
              <a:t>(</a:t>
            </a:r>
            <a:r>
              <a:rPr sz="2400" dirty="0">
                <a:solidFill>
                  <a:srgbClr val="3E61A2"/>
                </a:solidFill>
              </a:rPr>
              <a:t>char</a:t>
            </a:r>
            <a:r>
              <a:rPr sz="2400" dirty="0"/>
              <a:t> a[], </a:t>
            </a:r>
            <a:r>
              <a:rPr sz="2400" dirty="0">
                <a:solidFill>
                  <a:srgbClr val="3E61A2"/>
                </a:solidFill>
              </a:rPr>
              <a:t>long</a:t>
            </a:r>
            <a:r>
              <a:rPr sz="2400" dirty="0"/>
              <a:t> </a:t>
            </a:r>
            <a:r>
              <a:rPr sz="2400" dirty="0" err="1"/>
              <a:t>len</a:t>
            </a:r>
            <a:r>
              <a:rPr sz="2400" dirty="0"/>
              <a:t>, </a:t>
            </a:r>
            <a:r>
              <a:rPr sz="2400" dirty="0">
                <a:solidFill>
                  <a:srgbClr val="3E61A2"/>
                </a:solidFill>
              </a:rPr>
              <a:t>long</a:t>
            </a:r>
            <a:r>
              <a:rPr sz="2400" dirty="0"/>
              <a:t> </a:t>
            </a:r>
            <a:r>
              <a:rPr sz="2400" dirty="0" err="1"/>
              <a:t>curr</a:t>
            </a:r>
            <a:r>
              <a:rPr sz="2400" dirty="0"/>
              <a:t>) {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</a:t>
            </a:r>
            <a:r>
              <a:rPr sz="2400" dirty="0">
                <a:solidFill>
                  <a:srgbClr val="3B78E7"/>
                </a:solidFill>
              </a:rPr>
              <a:t>if</a:t>
            </a:r>
            <a:r>
              <a:rPr sz="2400" dirty="0"/>
              <a:t> (</a:t>
            </a:r>
            <a:r>
              <a:rPr sz="2400" dirty="0" err="1"/>
              <a:t>curr</a:t>
            </a:r>
            <a:r>
              <a:rPr sz="2400" dirty="0"/>
              <a:t> == len-</a:t>
            </a:r>
            <a:r>
              <a:rPr sz="2400" dirty="0">
                <a:solidFill>
                  <a:srgbClr val="E74C3C"/>
                </a:solidFill>
              </a:rPr>
              <a:t>1</a:t>
            </a:r>
            <a:r>
              <a:rPr sz="2400" dirty="0"/>
              <a:t>) {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  cs1010_println_string(a);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7">
                <a:solidFill>
                  <a:srgbClr val="3B78E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>
                <a:solidFill>
                  <a:srgbClr val="37474F"/>
                </a:solidFill>
              </a:rPr>
              <a:t>    </a:t>
            </a:r>
            <a:r>
              <a:rPr sz="2400" dirty="0"/>
              <a:t>return</a:t>
            </a:r>
            <a:r>
              <a:rPr sz="2400" dirty="0">
                <a:solidFill>
                  <a:srgbClr val="37474F"/>
                </a:solidFill>
              </a:rPr>
              <a:t>;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}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2400" dirty="0"/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permute(a, </a:t>
            </a:r>
            <a:r>
              <a:rPr sz="2400" dirty="0" err="1"/>
              <a:t>len</a:t>
            </a:r>
            <a:r>
              <a:rPr sz="2400" dirty="0"/>
              <a:t>, </a:t>
            </a:r>
            <a:r>
              <a:rPr sz="2400" dirty="0" err="1"/>
              <a:t>curr</a:t>
            </a:r>
            <a:r>
              <a:rPr sz="2400" dirty="0"/>
              <a:t> + </a:t>
            </a:r>
            <a:r>
              <a:rPr sz="2400" dirty="0">
                <a:solidFill>
                  <a:srgbClr val="E74C3C"/>
                </a:solidFill>
              </a:rPr>
              <a:t>1</a:t>
            </a:r>
            <a:r>
              <a:rPr sz="2400" dirty="0"/>
              <a:t>);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</a:t>
            </a:r>
            <a:r>
              <a:rPr sz="2400" dirty="0">
                <a:solidFill>
                  <a:srgbClr val="3B78E7"/>
                </a:solidFill>
              </a:rPr>
              <a:t>for</a:t>
            </a:r>
            <a:r>
              <a:rPr sz="2400" dirty="0"/>
              <a:t> (</a:t>
            </a:r>
            <a:r>
              <a:rPr sz="2400" dirty="0">
                <a:solidFill>
                  <a:srgbClr val="3E61A2"/>
                </a:solidFill>
              </a:rPr>
              <a:t>long</a:t>
            </a:r>
            <a:r>
              <a:rPr sz="2400" dirty="0"/>
              <a:t> </a:t>
            </a:r>
            <a:r>
              <a:rPr sz="2400" dirty="0" err="1"/>
              <a:t>i</a:t>
            </a:r>
            <a:r>
              <a:rPr sz="2400" dirty="0"/>
              <a:t> = </a:t>
            </a:r>
            <a:r>
              <a:rPr sz="2400" dirty="0" err="1"/>
              <a:t>curr</a:t>
            </a:r>
            <a:r>
              <a:rPr sz="2400" dirty="0"/>
              <a:t> + </a:t>
            </a:r>
            <a:r>
              <a:rPr sz="2400" dirty="0">
                <a:solidFill>
                  <a:srgbClr val="E74C3C"/>
                </a:solidFill>
              </a:rPr>
              <a:t>1</a:t>
            </a:r>
            <a:r>
              <a:rPr sz="2400" dirty="0"/>
              <a:t>; </a:t>
            </a:r>
            <a:r>
              <a:rPr sz="2400" dirty="0" err="1"/>
              <a:t>i</a:t>
            </a:r>
            <a:r>
              <a:rPr sz="2400" dirty="0"/>
              <a:t> &lt; </a:t>
            </a:r>
            <a:r>
              <a:rPr sz="2400" dirty="0" err="1"/>
              <a:t>len</a:t>
            </a:r>
            <a:r>
              <a:rPr sz="2400" dirty="0"/>
              <a:t>; </a:t>
            </a:r>
            <a:r>
              <a:rPr sz="2400" dirty="0" err="1"/>
              <a:t>i</a:t>
            </a:r>
            <a:r>
              <a:rPr sz="2400" dirty="0"/>
              <a:t> += </a:t>
            </a:r>
            <a:r>
              <a:rPr sz="2400" dirty="0">
                <a:solidFill>
                  <a:srgbClr val="E74C3C"/>
                </a:solidFill>
              </a:rPr>
              <a:t>1</a:t>
            </a:r>
            <a:r>
              <a:rPr sz="2400" dirty="0"/>
              <a:t>) {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  </a:t>
            </a:r>
            <a:r>
              <a:rPr sz="2400" dirty="0">
                <a:solidFill>
                  <a:srgbClr val="3B78E7"/>
                </a:solidFill>
              </a:rPr>
              <a:t>if</a:t>
            </a:r>
            <a:r>
              <a:rPr sz="2400" dirty="0"/>
              <a:t> (</a:t>
            </a:r>
            <a:r>
              <a:rPr lang="en-SG" sz="2237" dirty="0">
                <a:sym typeface="Monaco"/>
              </a:rPr>
              <a:t>!</a:t>
            </a:r>
            <a:r>
              <a:rPr lang="en-SG" sz="2237" dirty="0" err="1">
                <a:sym typeface="Monaco"/>
              </a:rPr>
              <a:t>appear_before</a:t>
            </a:r>
            <a:r>
              <a:rPr lang="en-SG" sz="2237" dirty="0">
                <a:sym typeface="Monaco"/>
              </a:rPr>
              <a:t>(a, </a:t>
            </a:r>
            <a:r>
              <a:rPr lang="en-SG" sz="2237" dirty="0" err="1">
                <a:sym typeface="Monaco"/>
              </a:rPr>
              <a:t>curr</a:t>
            </a:r>
            <a:r>
              <a:rPr lang="en-SG" sz="2237" dirty="0">
                <a:sym typeface="Monaco"/>
              </a:rPr>
              <a:t>, </a:t>
            </a:r>
            <a:r>
              <a:rPr lang="en-SG" sz="2237" dirty="0" err="1">
                <a:sym typeface="Monaco"/>
              </a:rPr>
              <a:t>i</a:t>
            </a:r>
            <a:r>
              <a:rPr lang="en-SG" sz="2237" dirty="0">
                <a:sym typeface="Monaco"/>
              </a:rPr>
              <a:t>)</a:t>
            </a:r>
            <a:r>
              <a:rPr sz="2400" dirty="0"/>
              <a:t>) { </a:t>
            </a:r>
            <a:r>
              <a:rPr sz="2400" dirty="0">
                <a:solidFill>
                  <a:srgbClr val="999999"/>
                </a:solidFill>
              </a:rPr>
              <a:t>// Line A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    swap(a, </a:t>
            </a:r>
            <a:r>
              <a:rPr sz="2400" dirty="0" err="1"/>
              <a:t>curr</a:t>
            </a:r>
            <a:r>
              <a:rPr sz="2400" dirty="0"/>
              <a:t>, </a:t>
            </a:r>
            <a:r>
              <a:rPr sz="2400" dirty="0" err="1"/>
              <a:t>i</a:t>
            </a:r>
            <a:r>
              <a:rPr sz="2400" dirty="0"/>
              <a:t>);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    permute(a, </a:t>
            </a:r>
            <a:r>
              <a:rPr sz="2400" dirty="0" err="1"/>
              <a:t>len</a:t>
            </a:r>
            <a:r>
              <a:rPr sz="2400" dirty="0"/>
              <a:t>, </a:t>
            </a:r>
            <a:r>
              <a:rPr sz="2400" dirty="0" err="1"/>
              <a:t>curr</a:t>
            </a:r>
            <a:r>
              <a:rPr sz="2400" dirty="0"/>
              <a:t> + </a:t>
            </a:r>
            <a:r>
              <a:rPr sz="2400" dirty="0">
                <a:solidFill>
                  <a:srgbClr val="E74C3C"/>
                </a:solidFill>
              </a:rPr>
              <a:t>1</a:t>
            </a:r>
            <a:r>
              <a:rPr sz="2400" dirty="0"/>
              <a:t>);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    swap(a, </a:t>
            </a:r>
            <a:r>
              <a:rPr sz="2400" dirty="0" err="1"/>
              <a:t>i</a:t>
            </a:r>
            <a:r>
              <a:rPr sz="2400" dirty="0"/>
              <a:t>, </a:t>
            </a:r>
            <a:r>
              <a:rPr sz="2400" dirty="0" err="1"/>
              <a:t>curr</a:t>
            </a:r>
            <a:r>
              <a:rPr sz="2400" dirty="0"/>
              <a:t>);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  }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}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37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9707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1BA1-E27C-4999-84AE-64A5F854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5CFB4-5C95-4614-9069-457498FE8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2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D226-D4DE-4D6C-AE91-1816B989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erson sitting in front of a computer&#10;&#10;Description generated with very high confidence">
            <a:extLst>
              <a:ext uri="{FF2B5EF4-FFF2-40B4-BE49-F238E27FC236}">
                <a16:creationId xmlns:a16="http://schemas.microsoft.com/office/drawing/2014/main" id="{C9546D4F-EF81-4771-8FC5-8C09F8C5E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" y="-1605"/>
            <a:ext cx="9138400" cy="687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5EEE3-DD62-4C51-92D6-FC664528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Uh?</a:t>
            </a:r>
          </a:p>
        </p:txBody>
      </p:sp>
    </p:spTree>
    <p:extLst>
      <p:ext uri="{BB962C8B-B14F-4D97-AF65-F5344CB8AC3E}">
        <p14:creationId xmlns:p14="http://schemas.microsoft.com/office/powerpoint/2010/main" val="3026151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C90F-EB50-4A84-92C7-12D7CB8F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close up of a person&#10;&#10;Description generated with high confidence">
            <a:extLst>
              <a:ext uri="{FF2B5EF4-FFF2-40B4-BE49-F238E27FC236}">
                <a16:creationId xmlns:a16="http://schemas.microsoft.com/office/drawing/2014/main" id="{A645DA68-6782-4A64-8804-0FC436ADB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597" y="-1605"/>
            <a:ext cx="9159659" cy="687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92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3"/>
          <p:cNvSpPr txBox="1">
            <a:spLocks noGrp="1"/>
          </p:cNvSpPr>
          <p:nvPr>
            <p:ph type="ctrTitle"/>
          </p:nvPr>
        </p:nvSpPr>
        <p:spPr>
          <a:xfrm>
            <a:off x="791677" y="2248518"/>
            <a:ext cx="7772401" cy="2387601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Problem 27.1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ontent Placeholder 2"/>
          <p:cNvSpPr txBox="1">
            <a:spLocks noGrp="1"/>
          </p:cNvSpPr>
          <p:nvPr>
            <p:ph idx="4294967295"/>
          </p:nvPr>
        </p:nvSpPr>
        <p:spPr>
          <a:xfrm>
            <a:off x="514350" y="556578"/>
            <a:ext cx="8750300" cy="61563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41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550" dirty="0">
                <a:solidFill>
                  <a:srgbClr val="3E61A2"/>
                </a:solidFill>
              </a:rPr>
              <a:t>void</a:t>
            </a:r>
            <a:r>
              <a:rPr sz="1550" dirty="0"/>
              <a:t> </a:t>
            </a:r>
            <a:r>
              <a:rPr sz="1550" dirty="0" err="1">
                <a:solidFill>
                  <a:srgbClr val="C2185B"/>
                </a:solidFill>
              </a:rPr>
              <a:t>nqueens</a:t>
            </a:r>
            <a:r>
              <a:rPr sz="1550" dirty="0"/>
              <a:t>(</a:t>
            </a:r>
            <a:r>
              <a:rPr sz="1550" dirty="0">
                <a:solidFill>
                  <a:srgbClr val="3E61A2"/>
                </a:solidFill>
              </a:rPr>
              <a:t>char</a:t>
            </a:r>
            <a:r>
              <a:rPr sz="1550" dirty="0"/>
              <a:t> queens[], </a:t>
            </a:r>
            <a:r>
              <a:rPr sz="1550" dirty="0">
                <a:solidFill>
                  <a:srgbClr val="3E61A2"/>
                </a:solidFill>
              </a:rPr>
              <a:t>long</a:t>
            </a:r>
            <a:r>
              <a:rPr sz="1550" dirty="0"/>
              <a:t> n, </a:t>
            </a:r>
            <a:r>
              <a:rPr sz="1550" dirty="0">
                <a:solidFill>
                  <a:srgbClr val="3E61A2"/>
                </a:solidFill>
              </a:rPr>
              <a:t>long</a:t>
            </a:r>
            <a:r>
              <a:rPr sz="1550" dirty="0"/>
              <a:t> row) {</a:t>
            </a:r>
            <a:endParaRPr lang="en-US" sz="1550" dirty="0"/>
          </a:p>
          <a:p>
            <a:pPr marL="0" indent="0" defTabSz="452627">
              <a:spcBef>
                <a:spcPts val="0"/>
              </a:spcBef>
              <a:buSzTx/>
              <a:buNone/>
              <a:defRPr sz="1841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1550" dirty="0"/>
              <a:t> </a:t>
            </a:r>
            <a:r>
              <a:rPr sz="1550" dirty="0"/>
              <a:t> </a:t>
            </a:r>
            <a:r>
              <a:rPr sz="1550" dirty="0">
                <a:solidFill>
                  <a:srgbClr val="3B78E7"/>
                </a:solidFill>
              </a:rPr>
              <a:t>if</a:t>
            </a:r>
            <a:r>
              <a:rPr sz="1550" dirty="0"/>
              <a:t> (row == n-</a:t>
            </a:r>
            <a:r>
              <a:rPr sz="1550" dirty="0">
                <a:solidFill>
                  <a:srgbClr val="E74C3C"/>
                </a:solidFill>
              </a:rPr>
              <a:t>1</a:t>
            </a:r>
            <a:r>
              <a:rPr sz="1550" dirty="0"/>
              <a:t>) {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841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1550" dirty="0"/>
              <a:t>   </a:t>
            </a:r>
            <a:r>
              <a:rPr sz="1550" dirty="0"/>
              <a:t> </a:t>
            </a:r>
            <a:r>
              <a:rPr sz="1550" dirty="0">
                <a:solidFill>
                  <a:srgbClr val="3B78E7"/>
                </a:solidFill>
              </a:rPr>
              <a:t>if</a:t>
            </a:r>
            <a:r>
              <a:rPr sz="1550" dirty="0"/>
              <a:t> (!</a:t>
            </a:r>
            <a:r>
              <a:rPr sz="1550" dirty="0" err="1"/>
              <a:t>threaten_each_other_diagonally</a:t>
            </a:r>
            <a:r>
              <a:rPr sz="1550" dirty="0"/>
              <a:t>(queens, n)) {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841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1550" dirty="0"/>
              <a:t>     </a:t>
            </a:r>
            <a:r>
              <a:rPr sz="1550" dirty="0"/>
              <a:t> cs1010_println_string(queens);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841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1550" dirty="0"/>
              <a:t>   </a:t>
            </a:r>
            <a:r>
              <a:rPr sz="1550" dirty="0"/>
              <a:t> }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841">
                <a:solidFill>
                  <a:srgbClr val="3B78E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1550" dirty="0">
                <a:solidFill>
                  <a:srgbClr val="37474F"/>
                </a:solidFill>
              </a:rPr>
              <a:t>   </a:t>
            </a:r>
            <a:r>
              <a:rPr sz="1550" dirty="0">
                <a:solidFill>
                  <a:srgbClr val="37474F"/>
                </a:solidFill>
              </a:rPr>
              <a:t> </a:t>
            </a:r>
            <a:r>
              <a:rPr sz="1550" dirty="0"/>
              <a:t>return</a:t>
            </a:r>
            <a:r>
              <a:rPr sz="1550" dirty="0">
                <a:solidFill>
                  <a:srgbClr val="37474F"/>
                </a:solidFill>
              </a:rPr>
              <a:t>;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841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1550" dirty="0"/>
              <a:t> </a:t>
            </a:r>
            <a:r>
              <a:rPr sz="1550" dirty="0"/>
              <a:t> }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41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1550" dirty="0"/>
          </a:p>
          <a:p>
            <a:pPr marL="0" indent="0" defTabSz="452627">
              <a:spcBef>
                <a:spcPts val="0"/>
              </a:spcBef>
              <a:buSzTx/>
              <a:buNone/>
              <a:defRPr sz="1841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1550" dirty="0"/>
              <a:t> </a:t>
            </a:r>
            <a:r>
              <a:rPr sz="1550" dirty="0"/>
              <a:t> </a:t>
            </a:r>
            <a:r>
              <a:rPr sz="1550" dirty="0">
                <a:solidFill>
                  <a:srgbClr val="3B78E7"/>
                </a:solidFill>
              </a:rPr>
              <a:t>if</a:t>
            </a:r>
            <a:r>
              <a:rPr sz="1550" dirty="0"/>
              <a:t> (!</a:t>
            </a:r>
            <a:r>
              <a:rPr sz="1550" err="1"/>
              <a:t>threaten_each_other_diagonally</a:t>
            </a:r>
            <a:r>
              <a:rPr sz="1550" dirty="0"/>
              <a:t>(queens, row)) {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841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1550" dirty="0"/>
              <a:t>   </a:t>
            </a:r>
            <a:r>
              <a:rPr sz="1550" dirty="0"/>
              <a:t> </a:t>
            </a:r>
            <a:r>
              <a:rPr sz="1550" err="1"/>
              <a:t>nqueens</a:t>
            </a:r>
            <a:r>
              <a:rPr sz="1550" dirty="0"/>
              <a:t>(queens, n, row + </a:t>
            </a:r>
            <a:r>
              <a:rPr sz="1550" dirty="0">
                <a:solidFill>
                  <a:srgbClr val="E74C3C"/>
                </a:solidFill>
              </a:rPr>
              <a:t>1</a:t>
            </a:r>
            <a:r>
              <a:rPr sz="1550" dirty="0"/>
              <a:t>);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841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1550" dirty="0"/>
              <a:t> </a:t>
            </a:r>
            <a:r>
              <a:rPr sz="1550" dirty="0"/>
              <a:t> }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841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1550" dirty="0"/>
              <a:t> </a:t>
            </a:r>
            <a:r>
              <a:rPr sz="1550" dirty="0"/>
              <a:t> </a:t>
            </a:r>
            <a:r>
              <a:rPr sz="1550" dirty="0">
                <a:solidFill>
                  <a:srgbClr val="3B78E7"/>
                </a:solidFill>
              </a:rPr>
              <a:t>for</a:t>
            </a:r>
            <a:r>
              <a:rPr sz="1550" dirty="0"/>
              <a:t> (</a:t>
            </a:r>
            <a:r>
              <a:rPr sz="1550" dirty="0">
                <a:solidFill>
                  <a:srgbClr val="3E61A2"/>
                </a:solidFill>
              </a:rPr>
              <a:t>long</a:t>
            </a:r>
            <a:r>
              <a:rPr sz="1550" dirty="0"/>
              <a:t> </a:t>
            </a:r>
            <a:r>
              <a:rPr sz="1550" err="1"/>
              <a:t>i</a:t>
            </a:r>
            <a:r>
              <a:rPr sz="1550" dirty="0"/>
              <a:t> = row + </a:t>
            </a:r>
            <a:r>
              <a:rPr sz="1550" dirty="0">
                <a:solidFill>
                  <a:srgbClr val="E74C3C"/>
                </a:solidFill>
              </a:rPr>
              <a:t>1</a:t>
            </a:r>
            <a:r>
              <a:rPr sz="1550" dirty="0"/>
              <a:t>; </a:t>
            </a:r>
            <a:r>
              <a:rPr sz="1550" err="1"/>
              <a:t>i</a:t>
            </a:r>
            <a:r>
              <a:rPr sz="1550" dirty="0"/>
              <a:t> &lt; n; </a:t>
            </a:r>
            <a:r>
              <a:rPr sz="1550" err="1"/>
              <a:t>i</a:t>
            </a:r>
            <a:r>
              <a:rPr sz="1550" dirty="0"/>
              <a:t>++) {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841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1550" dirty="0"/>
              <a:t>   </a:t>
            </a:r>
            <a:r>
              <a:rPr sz="1550" dirty="0"/>
              <a:t> swap(queens, row, </a:t>
            </a:r>
            <a:r>
              <a:rPr sz="1550" err="1"/>
              <a:t>i</a:t>
            </a:r>
            <a:r>
              <a:rPr sz="1550" dirty="0"/>
              <a:t>);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841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1550" dirty="0"/>
              <a:t>   </a:t>
            </a:r>
            <a:r>
              <a:rPr sz="1550" dirty="0"/>
              <a:t> </a:t>
            </a:r>
            <a:r>
              <a:rPr sz="1550" dirty="0">
                <a:solidFill>
                  <a:srgbClr val="3B78E7"/>
                </a:solidFill>
              </a:rPr>
              <a:t>if</a:t>
            </a:r>
            <a:r>
              <a:rPr sz="1550" dirty="0"/>
              <a:t> (!</a:t>
            </a:r>
            <a:r>
              <a:rPr sz="1550" err="1"/>
              <a:t>threaten_each_other_diagonally</a:t>
            </a:r>
            <a:r>
              <a:rPr sz="1550" dirty="0"/>
              <a:t>(queens, row)) {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841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1550" dirty="0"/>
              <a:t>     </a:t>
            </a:r>
            <a:r>
              <a:rPr sz="1550" dirty="0"/>
              <a:t> </a:t>
            </a:r>
            <a:r>
              <a:rPr sz="1550" err="1"/>
              <a:t>nqueens</a:t>
            </a:r>
            <a:r>
              <a:rPr sz="1550" dirty="0"/>
              <a:t>(queens, n, row + </a:t>
            </a:r>
            <a:r>
              <a:rPr sz="1550" dirty="0">
                <a:solidFill>
                  <a:srgbClr val="E74C3C"/>
                </a:solidFill>
              </a:rPr>
              <a:t>1</a:t>
            </a:r>
            <a:r>
              <a:rPr sz="1550" dirty="0"/>
              <a:t>);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841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1550" dirty="0"/>
              <a:t>   </a:t>
            </a:r>
            <a:r>
              <a:rPr sz="1550" dirty="0"/>
              <a:t> }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841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1550" dirty="0"/>
              <a:t>   </a:t>
            </a:r>
            <a:r>
              <a:rPr sz="1550" dirty="0"/>
              <a:t> swap(queens, row, </a:t>
            </a:r>
            <a:r>
              <a:rPr sz="1550" err="1"/>
              <a:t>i</a:t>
            </a:r>
            <a:r>
              <a:rPr sz="1550" dirty="0"/>
              <a:t>);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841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1550" dirty="0"/>
              <a:t> </a:t>
            </a:r>
            <a:r>
              <a:rPr sz="1550" dirty="0"/>
              <a:t> }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41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550" dirty="0"/>
              <a:t>}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ontent Placeholder 2"/>
          <p:cNvSpPr txBox="1">
            <a:spLocks noGrp="1"/>
          </p:cNvSpPr>
          <p:nvPr>
            <p:ph idx="4294967295"/>
          </p:nvPr>
        </p:nvSpPr>
        <p:spPr>
          <a:xfrm>
            <a:off x="640080" y="659448"/>
            <a:ext cx="8750300" cy="61563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60">
                <a:solidFill>
                  <a:srgbClr val="C2185B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22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60">
                <a:solidFill>
                  <a:srgbClr val="C2185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200" dirty="0">
                <a:solidFill>
                  <a:srgbClr val="3E61A2"/>
                </a:solidFill>
              </a:rPr>
              <a:t>bool</a:t>
            </a:r>
            <a:r>
              <a:rPr sz="2200" dirty="0">
                <a:solidFill>
                  <a:srgbClr val="37474F"/>
                </a:solidFill>
              </a:rPr>
              <a:t> </a:t>
            </a:r>
            <a:r>
              <a:rPr sz="2200" dirty="0" err="1"/>
              <a:t>threaten_each_other_diagonally</a:t>
            </a:r>
            <a:r>
              <a:rPr sz="2200" dirty="0">
                <a:solidFill>
                  <a:srgbClr val="37474F"/>
                </a:solidFill>
              </a:rPr>
              <a:t>(</a:t>
            </a:r>
            <a:r>
              <a:rPr sz="2200" dirty="0">
                <a:solidFill>
                  <a:srgbClr val="3E61A2"/>
                </a:solidFill>
              </a:rPr>
              <a:t>char</a:t>
            </a:r>
            <a:r>
              <a:rPr sz="2200" dirty="0">
                <a:solidFill>
                  <a:srgbClr val="37474F"/>
                </a:solidFill>
              </a:rPr>
              <a:t> queens[], </a:t>
            </a:r>
            <a:r>
              <a:rPr sz="2200" dirty="0">
                <a:solidFill>
                  <a:srgbClr val="3E61A2"/>
                </a:solidFill>
              </a:rPr>
              <a:t>long</a:t>
            </a:r>
            <a:r>
              <a:rPr sz="2200" dirty="0">
                <a:solidFill>
                  <a:srgbClr val="37474F"/>
                </a:solidFill>
              </a:rPr>
              <a:t> </a:t>
            </a:r>
            <a:r>
              <a:rPr sz="2200" dirty="0" err="1">
                <a:solidFill>
                  <a:srgbClr val="37474F"/>
                </a:solidFill>
              </a:rPr>
              <a:t>len</a:t>
            </a:r>
            <a:r>
              <a:rPr sz="2200" dirty="0">
                <a:solidFill>
                  <a:srgbClr val="37474F"/>
                </a:solidFill>
              </a:rPr>
              <a:t>) {</a:t>
            </a:r>
          </a:p>
          <a:p>
            <a:pPr marL="0" indent="0">
              <a:spcBef>
                <a:spcPts val="0"/>
              </a:spcBef>
              <a:buSzTx/>
              <a:buNone/>
              <a:defRPr sz="17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200" dirty="0"/>
              <a:t> </a:t>
            </a:r>
            <a:r>
              <a:rPr sz="2200" dirty="0"/>
              <a:t> </a:t>
            </a:r>
            <a:r>
              <a:rPr sz="2200" dirty="0">
                <a:solidFill>
                  <a:srgbClr val="3B78E7"/>
                </a:solidFill>
              </a:rPr>
              <a:t>for</a:t>
            </a:r>
            <a:r>
              <a:rPr sz="2200" dirty="0"/>
              <a:t> (</a:t>
            </a:r>
            <a:r>
              <a:rPr sz="2200" dirty="0">
                <a:solidFill>
                  <a:srgbClr val="3E61A2"/>
                </a:solidFill>
              </a:rPr>
              <a:t>long</a:t>
            </a:r>
            <a:r>
              <a:rPr sz="2200" dirty="0"/>
              <a:t> </a:t>
            </a:r>
            <a:r>
              <a:rPr sz="2200" dirty="0" err="1"/>
              <a:t>i</a:t>
            </a:r>
            <a:r>
              <a:rPr sz="2200" dirty="0"/>
              <a:t> = </a:t>
            </a:r>
            <a:r>
              <a:rPr sz="2200" dirty="0">
                <a:solidFill>
                  <a:srgbClr val="E74C3C"/>
                </a:solidFill>
              </a:rPr>
              <a:t>0</a:t>
            </a:r>
            <a:r>
              <a:rPr sz="2200" dirty="0"/>
              <a:t>; </a:t>
            </a:r>
            <a:r>
              <a:rPr sz="2200" dirty="0" err="1"/>
              <a:t>i</a:t>
            </a:r>
            <a:r>
              <a:rPr sz="2200" dirty="0"/>
              <a:t> &lt; </a:t>
            </a:r>
            <a:r>
              <a:rPr sz="2200" dirty="0" err="1"/>
              <a:t>len</a:t>
            </a:r>
            <a:r>
              <a:rPr sz="2200" dirty="0"/>
              <a:t>; </a:t>
            </a:r>
            <a:r>
              <a:rPr sz="2200" dirty="0" err="1"/>
              <a:t>i</a:t>
            </a:r>
            <a:r>
              <a:rPr sz="2200" dirty="0"/>
              <a:t> += </a:t>
            </a:r>
            <a:r>
              <a:rPr sz="2200" dirty="0">
                <a:solidFill>
                  <a:srgbClr val="E74C3C"/>
                </a:solidFill>
              </a:rPr>
              <a:t>1</a:t>
            </a:r>
            <a:r>
              <a:rPr sz="2200" dirty="0"/>
              <a:t>) {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1760">
                <a:solidFill>
                  <a:srgbClr val="99999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200" dirty="0">
                <a:solidFill>
                  <a:srgbClr val="37474F"/>
                </a:solidFill>
              </a:rPr>
              <a:t>   </a:t>
            </a:r>
            <a:r>
              <a:rPr sz="2200" dirty="0">
                <a:solidFill>
                  <a:srgbClr val="37474F"/>
                </a:solidFill>
              </a:rPr>
              <a:t> </a:t>
            </a:r>
            <a:r>
              <a:rPr sz="2200" dirty="0"/>
              <a:t>// for each queen in row </a:t>
            </a:r>
            <a:r>
              <a:rPr sz="2200" dirty="0" err="1"/>
              <a:t>i</a:t>
            </a:r>
            <a:r>
              <a:rPr sz="2200" dirty="0"/>
              <a:t>, check rows i+1 onwards,</a:t>
            </a:r>
            <a:r>
              <a:rPr lang="en-US" sz="2200" dirty="0"/>
              <a:t> </a:t>
            </a:r>
            <a:endParaRPr sz="2200" dirty="0"/>
          </a:p>
          <a:p>
            <a:pPr marL="0" indent="0">
              <a:spcBef>
                <a:spcPts val="0"/>
              </a:spcBef>
              <a:buSzTx/>
              <a:buNone/>
              <a:defRPr sz="1760">
                <a:solidFill>
                  <a:srgbClr val="99999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200" dirty="0">
                <a:solidFill>
                  <a:srgbClr val="37474F"/>
                </a:solidFill>
              </a:rPr>
              <a:t>   </a:t>
            </a:r>
            <a:r>
              <a:rPr sz="2200" dirty="0">
                <a:solidFill>
                  <a:srgbClr val="37474F"/>
                </a:solidFill>
              </a:rPr>
              <a:t> </a:t>
            </a:r>
            <a:r>
              <a:rPr sz="2200" dirty="0"/>
              <a:t>// on both left (-=1) and right (+=1) side, if there</a:t>
            </a:r>
            <a:r>
              <a:rPr lang="en-US" sz="2200" dirty="0"/>
              <a:t> </a:t>
            </a:r>
            <a:endParaRPr sz="2200" dirty="0"/>
          </a:p>
          <a:p>
            <a:pPr marL="0" indent="0">
              <a:spcBef>
                <a:spcPts val="0"/>
              </a:spcBef>
              <a:buSzTx/>
              <a:buNone/>
              <a:defRPr sz="1760">
                <a:solidFill>
                  <a:srgbClr val="99999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200" dirty="0">
                <a:solidFill>
                  <a:srgbClr val="37474F"/>
                </a:solidFill>
              </a:rPr>
              <a:t>   </a:t>
            </a:r>
            <a:r>
              <a:rPr sz="2200" dirty="0">
                <a:solidFill>
                  <a:srgbClr val="37474F"/>
                </a:solidFill>
              </a:rPr>
              <a:t> </a:t>
            </a:r>
            <a:r>
              <a:rPr sz="2200" dirty="0"/>
              <a:t>// is a queen in that column.</a:t>
            </a:r>
          </a:p>
          <a:p>
            <a:pPr marL="0" indent="0">
              <a:spcBef>
                <a:spcPts val="0"/>
              </a:spcBef>
              <a:buSzTx/>
              <a:buNone/>
              <a:defRPr sz="17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200" dirty="0"/>
              <a:t>   </a:t>
            </a:r>
            <a:r>
              <a:rPr sz="2200" dirty="0"/>
              <a:t> </a:t>
            </a:r>
            <a:r>
              <a:rPr sz="2200" dirty="0">
                <a:solidFill>
                  <a:srgbClr val="3B78E7"/>
                </a:solidFill>
              </a:rPr>
              <a:t>if</a:t>
            </a:r>
            <a:r>
              <a:rPr sz="2200" dirty="0"/>
              <a:t> (</a:t>
            </a:r>
            <a:r>
              <a:rPr sz="2200" dirty="0" err="1"/>
              <a:t>has_a_queen_in_diagonal</a:t>
            </a:r>
            <a:r>
              <a:rPr sz="2200" dirty="0"/>
              <a:t>(queens, </a:t>
            </a:r>
            <a:r>
              <a:rPr sz="2200" dirty="0" err="1"/>
              <a:t>len</a:t>
            </a:r>
            <a:r>
              <a:rPr sz="2200" dirty="0"/>
              <a:t>, </a:t>
            </a:r>
            <a:r>
              <a:rPr sz="2200" dirty="0" err="1"/>
              <a:t>i</a:t>
            </a:r>
            <a:r>
              <a:rPr sz="2200" dirty="0"/>
              <a:t>)) {</a:t>
            </a:r>
          </a:p>
          <a:p>
            <a:pPr marL="0" indent="0">
              <a:spcBef>
                <a:spcPts val="0"/>
              </a:spcBef>
              <a:buSzTx/>
              <a:buNone/>
              <a:defRPr sz="17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200" dirty="0"/>
              <a:t>     </a:t>
            </a:r>
            <a:r>
              <a:rPr sz="2200" dirty="0"/>
              <a:t> </a:t>
            </a:r>
            <a:r>
              <a:rPr sz="2200" dirty="0">
                <a:solidFill>
                  <a:srgbClr val="3B78E7"/>
                </a:solidFill>
              </a:rPr>
              <a:t>return</a:t>
            </a:r>
            <a:r>
              <a:rPr sz="2200" dirty="0"/>
              <a:t> </a:t>
            </a:r>
            <a:r>
              <a:rPr sz="2200" dirty="0">
                <a:solidFill>
                  <a:srgbClr val="C2185B"/>
                </a:solidFill>
              </a:rPr>
              <a:t>true</a:t>
            </a:r>
            <a:r>
              <a:rPr sz="2200" dirty="0"/>
              <a:t>;</a:t>
            </a:r>
          </a:p>
          <a:p>
            <a:pPr marL="0" indent="0">
              <a:spcBef>
                <a:spcPts val="0"/>
              </a:spcBef>
              <a:buSzTx/>
              <a:buNone/>
              <a:defRPr sz="17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200" dirty="0"/>
              <a:t>   </a:t>
            </a:r>
            <a:r>
              <a:rPr sz="2200" dirty="0"/>
              <a:t> }</a:t>
            </a:r>
          </a:p>
          <a:p>
            <a:pPr marL="0" indent="0">
              <a:spcBef>
                <a:spcPts val="0"/>
              </a:spcBef>
              <a:buSzTx/>
              <a:buNone/>
              <a:defRPr sz="17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200" dirty="0"/>
              <a:t> </a:t>
            </a:r>
            <a:r>
              <a:rPr sz="2200" dirty="0"/>
              <a:t> }</a:t>
            </a:r>
          </a:p>
          <a:p>
            <a:pPr marL="0" indent="0">
              <a:spcBef>
                <a:spcPts val="0"/>
              </a:spcBef>
              <a:buSzTx/>
              <a:buNone/>
              <a:defRPr sz="1760">
                <a:solidFill>
                  <a:srgbClr val="3B78E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200" dirty="0">
                <a:solidFill>
                  <a:srgbClr val="37474F"/>
                </a:solidFill>
              </a:rPr>
              <a:t> </a:t>
            </a:r>
            <a:r>
              <a:rPr sz="2200" dirty="0">
                <a:solidFill>
                  <a:srgbClr val="37474F"/>
                </a:solidFill>
              </a:rPr>
              <a:t> </a:t>
            </a:r>
            <a:r>
              <a:rPr sz="2200" dirty="0"/>
              <a:t>return</a:t>
            </a:r>
            <a:r>
              <a:rPr sz="2200" dirty="0">
                <a:solidFill>
                  <a:srgbClr val="37474F"/>
                </a:solidFill>
              </a:rPr>
              <a:t> </a:t>
            </a:r>
            <a:r>
              <a:rPr sz="2200" dirty="0">
                <a:solidFill>
                  <a:srgbClr val="C2185B"/>
                </a:solidFill>
              </a:rPr>
              <a:t>false</a:t>
            </a:r>
            <a:r>
              <a:rPr sz="2200" dirty="0">
                <a:solidFill>
                  <a:srgbClr val="37474F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200" dirty="0"/>
              <a:t>}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08B4-84DC-7B41-8669-A09F2AB2657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51510" y="2343468"/>
            <a:ext cx="7772400" cy="2387600"/>
          </a:xfrm>
        </p:spPr>
        <p:txBody>
          <a:bodyPr anchor="ctr">
            <a:noAutofit/>
          </a:bodyPr>
          <a:lstStyle/>
          <a:p>
            <a:r>
              <a:rPr lang="en-SG" sz="4000" dirty="0">
                <a:latin typeface="Roboto" panose="02000000000000000000" pitchFamily="2" charset="0"/>
                <a:ea typeface="Roboto" panose="02000000000000000000" pitchFamily="2" charset="0"/>
              </a:rPr>
              <a:t>Identify the repetitive work </a:t>
            </a:r>
            <a:br>
              <a:rPr lang="en-SG" sz="4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SG" sz="4000" dirty="0">
                <a:latin typeface="Roboto" panose="02000000000000000000" pitchFamily="2" charset="0"/>
                <a:ea typeface="Roboto" panose="02000000000000000000" pitchFamily="2" charset="0"/>
              </a:rPr>
              <a:t>being done in the calls </a:t>
            </a:r>
            <a:br>
              <a:rPr lang="en-SG" sz="4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SG" sz="3200" dirty="0" err="1">
                <a:latin typeface="Monaco" pitchFamily="2" charset="77"/>
                <a:ea typeface="Roboto" panose="02000000000000000000" pitchFamily="2" charset="0"/>
              </a:rPr>
              <a:t>threaten_each_other_diagonally</a:t>
            </a:r>
            <a:r>
              <a:rPr lang="en-SG" sz="3200" dirty="0">
                <a:latin typeface="Monaco" pitchFamily="2" charset="77"/>
                <a:ea typeface="Roboto" panose="02000000000000000000" pitchFamily="2" charset="0"/>
              </a:rPr>
              <a:t>.</a:t>
            </a:r>
            <a:br>
              <a:rPr lang="en-SG" sz="3200" dirty="0">
                <a:latin typeface="Monaco" pitchFamily="2" charset="77"/>
                <a:ea typeface="Roboto" panose="02000000000000000000" pitchFamily="2" charset="0"/>
              </a:rPr>
            </a:br>
            <a:br>
              <a:rPr lang="en-SG" sz="3200" dirty="0">
                <a:latin typeface="Monaco" pitchFamily="2" charset="77"/>
                <a:ea typeface="Roboto" panose="02000000000000000000" pitchFamily="2" charset="0"/>
              </a:rPr>
            </a:br>
            <a:r>
              <a:rPr lang="en-SG" sz="4000" dirty="0">
                <a:latin typeface="Roboto" panose="02000000000000000000" pitchFamily="2" charset="0"/>
                <a:ea typeface="Roboto" panose="02000000000000000000" pitchFamily="2" charset="0"/>
              </a:rPr>
              <a:t>Suggest a way to remove </a:t>
            </a:r>
            <a:br>
              <a:rPr lang="en-SG" sz="4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SG" sz="4000" dirty="0">
                <a:latin typeface="Roboto" panose="02000000000000000000" pitchFamily="2" charset="0"/>
                <a:ea typeface="Roboto" panose="02000000000000000000" pitchFamily="2" charset="0"/>
              </a:rPr>
              <a:t>the repetitive work.</a:t>
            </a:r>
            <a:endParaRPr lang="en-US" sz="4000" dirty="0">
              <a:latin typeface="Monaco" pitchFamily="2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76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08B4-84DC-7B41-8669-A09F2AB26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912" y="2389099"/>
            <a:ext cx="7772400" cy="2387601"/>
          </a:xfrm>
        </p:spPr>
        <p:txBody>
          <a:bodyPr anchor="ctr">
            <a:norm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Solution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12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4CF47E-9BD7-3042-A142-D634A571A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20" y="848411"/>
            <a:ext cx="4647644" cy="501977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00DCC9-B240-0849-82A9-F3F043DEBF9B}"/>
              </a:ext>
            </a:extLst>
          </p:cNvPr>
          <p:cNvCxnSpPr>
            <a:cxnSpLocks/>
          </p:cNvCxnSpPr>
          <p:nvPr/>
        </p:nvCxnSpPr>
        <p:spPr>
          <a:xfrm>
            <a:off x="2243579" y="2196446"/>
            <a:ext cx="2384981" cy="2281286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29C3FA-0368-8B46-BCDC-10523ED657DF}"/>
              </a:ext>
            </a:extLst>
          </p:cNvPr>
          <p:cNvCxnSpPr>
            <a:cxnSpLocks/>
          </p:cNvCxnSpPr>
          <p:nvPr/>
        </p:nvCxnSpPr>
        <p:spPr>
          <a:xfrm flipV="1">
            <a:off x="4628560" y="3940404"/>
            <a:ext cx="537328" cy="537329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10ECB03D-D38E-2F45-9C79-AB18FD29A1E0}"/>
              </a:ext>
            </a:extLst>
          </p:cNvPr>
          <p:cNvSpPr/>
          <p:nvPr/>
        </p:nvSpPr>
        <p:spPr>
          <a:xfrm>
            <a:off x="6240544" y="1376313"/>
            <a:ext cx="235670" cy="2648932"/>
          </a:xfrm>
          <a:prstGeom prst="rightBrace">
            <a:avLst>
              <a:gd name="adj1" fmla="val 8333"/>
              <a:gd name="adj2" fmla="val 50356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8BE81-98EA-A24A-A845-F35A2C636F3E}"/>
              </a:ext>
            </a:extLst>
          </p:cNvPr>
          <p:cNvSpPr txBox="1"/>
          <p:nvPr/>
        </p:nvSpPr>
        <p:spPr>
          <a:xfrm>
            <a:off x="6700194" y="2239115"/>
            <a:ext cx="1732203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lready “safe.” 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No need to check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again.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3B0AD1-5D2E-624F-AE4D-ED22E82B0C77}"/>
              </a:ext>
            </a:extLst>
          </p:cNvPr>
          <p:cNvCxnSpPr>
            <a:cxnSpLocks/>
          </p:cNvCxnSpPr>
          <p:nvPr/>
        </p:nvCxnSpPr>
        <p:spPr>
          <a:xfrm flipV="1">
            <a:off x="2762054" y="1564849"/>
            <a:ext cx="3026004" cy="2912883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9E79F6-372C-174A-AEA8-8A4834511DBD}"/>
              </a:ext>
            </a:extLst>
          </p:cNvPr>
          <p:cNvCxnSpPr>
            <a:cxnSpLocks/>
          </p:cNvCxnSpPr>
          <p:nvPr/>
        </p:nvCxnSpPr>
        <p:spPr>
          <a:xfrm flipH="1" flipV="1">
            <a:off x="1659118" y="3431357"/>
            <a:ext cx="1102936" cy="1046375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55745CF-91BC-8649-9B43-EAC0B5346C89}"/>
              </a:ext>
            </a:extLst>
          </p:cNvPr>
          <p:cNvSpPr txBox="1"/>
          <p:nvPr/>
        </p:nvSpPr>
        <p:spPr>
          <a:xfrm>
            <a:off x="6240544" y="4062953"/>
            <a:ext cx="2290048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Only check the new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</a:t>
            </a:r>
            <a:r>
              <a:rPr lang="en-US" dirty="0"/>
              <a:t>ow against the queens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above.</a:t>
            </a:r>
          </a:p>
        </p:txBody>
      </p:sp>
    </p:spTree>
    <p:extLst>
      <p:ext uri="{BB962C8B-B14F-4D97-AF65-F5344CB8AC3E}">
        <p14:creationId xmlns:p14="http://schemas.microsoft.com/office/powerpoint/2010/main" val="3673050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3"/>
          <p:cNvSpPr txBox="1">
            <a:spLocks noGrp="1"/>
          </p:cNvSpPr>
          <p:nvPr>
            <p:ph type="ctrTitle"/>
          </p:nvPr>
        </p:nvSpPr>
        <p:spPr>
          <a:xfrm>
            <a:off x="791677" y="2248518"/>
            <a:ext cx="7772401" cy="2387601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Problem 27.2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ontent Placeholder 2"/>
          <p:cNvSpPr txBox="1">
            <a:spLocks noGrp="1"/>
          </p:cNvSpPr>
          <p:nvPr>
            <p:ph idx="4294967295"/>
          </p:nvPr>
        </p:nvSpPr>
        <p:spPr>
          <a:xfrm>
            <a:off x="605790" y="487998"/>
            <a:ext cx="8750300" cy="61563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>
                <a:solidFill>
                  <a:srgbClr val="3E61A2"/>
                </a:solidFill>
              </a:rPr>
              <a:t>void</a:t>
            </a:r>
            <a:r>
              <a:rPr sz="2400" dirty="0"/>
              <a:t> </a:t>
            </a:r>
            <a:r>
              <a:rPr sz="2400" dirty="0">
                <a:solidFill>
                  <a:srgbClr val="C2185B"/>
                </a:solidFill>
              </a:rPr>
              <a:t>permute</a:t>
            </a:r>
            <a:r>
              <a:rPr sz="2400" dirty="0"/>
              <a:t>(</a:t>
            </a:r>
            <a:r>
              <a:rPr sz="2400" dirty="0">
                <a:solidFill>
                  <a:srgbClr val="3E61A2"/>
                </a:solidFill>
              </a:rPr>
              <a:t>char</a:t>
            </a:r>
            <a:r>
              <a:rPr sz="2400" dirty="0"/>
              <a:t> a[], </a:t>
            </a:r>
            <a:r>
              <a:rPr sz="2400" dirty="0">
                <a:solidFill>
                  <a:srgbClr val="3E61A2"/>
                </a:solidFill>
              </a:rPr>
              <a:t>long</a:t>
            </a:r>
            <a:r>
              <a:rPr sz="2400" dirty="0"/>
              <a:t> </a:t>
            </a:r>
            <a:r>
              <a:rPr sz="2400" dirty="0" err="1"/>
              <a:t>len</a:t>
            </a:r>
            <a:r>
              <a:rPr sz="2400" dirty="0"/>
              <a:t>, </a:t>
            </a:r>
            <a:r>
              <a:rPr sz="2400" dirty="0">
                <a:solidFill>
                  <a:srgbClr val="3E61A2"/>
                </a:solidFill>
              </a:rPr>
              <a:t>long</a:t>
            </a:r>
            <a:r>
              <a:rPr sz="2400" dirty="0"/>
              <a:t> </a:t>
            </a:r>
            <a:r>
              <a:rPr sz="2400" dirty="0" err="1"/>
              <a:t>curr</a:t>
            </a:r>
            <a:r>
              <a:rPr sz="2400" dirty="0"/>
              <a:t>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</a:t>
            </a:r>
            <a:r>
              <a:rPr sz="2400" dirty="0">
                <a:solidFill>
                  <a:srgbClr val="3B78E7"/>
                </a:solidFill>
              </a:rPr>
              <a:t>if</a:t>
            </a:r>
            <a:r>
              <a:rPr sz="2400" dirty="0"/>
              <a:t> (</a:t>
            </a:r>
            <a:r>
              <a:rPr sz="2400" dirty="0" err="1"/>
              <a:t>curr</a:t>
            </a:r>
            <a:r>
              <a:rPr sz="2400" dirty="0"/>
              <a:t> == len-</a:t>
            </a:r>
            <a:r>
              <a:rPr sz="2400" dirty="0">
                <a:solidFill>
                  <a:srgbClr val="E74C3C"/>
                </a:solidFill>
              </a:rPr>
              <a:t>1</a:t>
            </a:r>
            <a:r>
              <a:rPr sz="2400" dirty="0"/>
              <a:t>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  cs1010_println_string(a);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B78E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>
                <a:solidFill>
                  <a:srgbClr val="37474F"/>
                </a:solidFill>
              </a:rPr>
              <a:t>    </a:t>
            </a:r>
            <a:r>
              <a:rPr sz="2400" dirty="0"/>
              <a:t>return</a:t>
            </a:r>
            <a:r>
              <a:rPr sz="2400" dirty="0">
                <a:solidFill>
                  <a:srgbClr val="37474F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24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permute(a, </a:t>
            </a:r>
            <a:r>
              <a:rPr sz="2400" dirty="0" err="1"/>
              <a:t>len</a:t>
            </a:r>
            <a:r>
              <a:rPr sz="2400" dirty="0"/>
              <a:t>, </a:t>
            </a:r>
            <a:r>
              <a:rPr sz="2400" dirty="0" err="1"/>
              <a:t>curr</a:t>
            </a:r>
            <a:r>
              <a:rPr sz="2400" dirty="0"/>
              <a:t> + </a:t>
            </a:r>
            <a:r>
              <a:rPr sz="2400" dirty="0">
                <a:solidFill>
                  <a:srgbClr val="E74C3C"/>
                </a:solidFill>
              </a:rPr>
              <a:t>1</a:t>
            </a:r>
            <a:r>
              <a:rPr sz="2400"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</a:t>
            </a:r>
            <a:r>
              <a:rPr sz="2400" dirty="0">
                <a:solidFill>
                  <a:srgbClr val="3B78E7"/>
                </a:solidFill>
              </a:rPr>
              <a:t>for</a:t>
            </a:r>
            <a:r>
              <a:rPr sz="2400" dirty="0"/>
              <a:t> (</a:t>
            </a:r>
            <a:r>
              <a:rPr sz="2400" dirty="0">
                <a:solidFill>
                  <a:srgbClr val="3E61A2"/>
                </a:solidFill>
              </a:rPr>
              <a:t>long</a:t>
            </a:r>
            <a:r>
              <a:rPr sz="2400" dirty="0"/>
              <a:t> </a:t>
            </a:r>
            <a:r>
              <a:rPr sz="2400" dirty="0" err="1"/>
              <a:t>i</a:t>
            </a:r>
            <a:r>
              <a:rPr sz="2400" dirty="0"/>
              <a:t> = </a:t>
            </a:r>
            <a:r>
              <a:rPr sz="2400" dirty="0" err="1"/>
              <a:t>curr</a:t>
            </a:r>
            <a:r>
              <a:rPr sz="2400" dirty="0"/>
              <a:t> + </a:t>
            </a:r>
            <a:r>
              <a:rPr sz="2400" dirty="0">
                <a:solidFill>
                  <a:srgbClr val="E74C3C"/>
                </a:solidFill>
              </a:rPr>
              <a:t>1</a:t>
            </a:r>
            <a:r>
              <a:rPr sz="2400" dirty="0"/>
              <a:t>; </a:t>
            </a:r>
            <a:r>
              <a:rPr sz="2400" dirty="0" err="1"/>
              <a:t>i</a:t>
            </a:r>
            <a:r>
              <a:rPr sz="2400" dirty="0"/>
              <a:t> &lt; </a:t>
            </a:r>
            <a:r>
              <a:rPr sz="2400" dirty="0" err="1"/>
              <a:t>len</a:t>
            </a:r>
            <a:r>
              <a:rPr sz="2400" dirty="0"/>
              <a:t>; </a:t>
            </a:r>
            <a:r>
              <a:rPr sz="2400" dirty="0" err="1"/>
              <a:t>i</a:t>
            </a:r>
            <a:r>
              <a:rPr sz="2400" dirty="0"/>
              <a:t> += </a:t>
            </a:r>
            <a:r>
              <a:rPr sz="2400" dirty="0">
                <a:solidFill>
                  <a:srgbClr val="E74C3C"/>
                </a:solidFill>
              </a:rPr>
              <a:t>1</a:t>
            </a:r>
            <a:r>
              <a:rPr sz="2400" dirty="0"/>
              <a:t>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  </a:t>
            </a:r>
            <a:r>
              <a:rPr sz="2400" dirty="0">
                <a:solidFill>
                  <a:srgbClr val="3B78E7"/>
                </a:solidFill>
              </a:rPr>
              <a:t>if</a:t>
            </a:r>
            <a:r>
              <a:rPr sz="2400" dirty="0"/>
              <a:t> (</a:t>
            </a:r>
            <a:r>
              <a:rPr lang="en-SG" sz="2400" dirty="0">
                <a:sym typeface="Monaco"/>
              </a:rPr>
              <a:t>!</a:t>
            </a:r>
            <a:r>
              <a:rPr lang="en-SG" sz="2400" dirty="0" err="1">
                <a:sym typeface="Monaco"/>
              </a:rPr>
              <a:t>appear_before</a:t>
            </a:r>
            <a:r>
              <a:rPr lang="en-SG" sz="2400" dirty="0">
                <a:sym typeface="Monaco"/>
              </a:rPr>
              <a:t>(a, </a:t>
            </a:r>
            <a:r>
              <a:rPr lang="en-SG" sz="2400" dirty="0" err="1">
                <a:sym typeface="Monaco"/>
              </a:rPr>
              <a:t>curr</a:t>
            </a:r>
            <a:r>
              <a:rPr lang="en-SG" sz="2400" dirty="0">
                <a:sym typeface="Monaco"/>
              </a:rPr>
              <a:t>, </a:t>
            </a:r>
            <a:r>
              <a:rPr lang="en-SG" sz="2400" dirty="0" err="1">
                <a:sym typeface="Monaco"/>
              </a:rPr>
              <a:t>i</a:t>
            </a:r>
            <a:r>
              <a:rPr lang="en-SG" sz="2400" dirty="0">
                <a:sym typeface="Monaco"/>
              </a:rPr>
              <a:t>)</a:t>
            </a:r>
            <a:r>
              <a:rPr sz="2400" dirty="0"/>
              <a:t>) { </a:t>
            </a:r>
            <a:r>
              <a:rPr sz="2400" dirty="0">
                <a:solidFill>
                  <a:srgbClr val="999999"/>
                </a:solidFill>
              </a:rPr>
              <a:t>// Line A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    swap(a, </a:t>
            </a:r>
            <a:r>
              <a:rPr sz="2400" dirty="0" err="1"/>
              <a:t>curr</a:t>
            </a:r>
            <a:r>
              <a:rPr sz="2400" dirty="0"/>
              <a:t>, </a:t>
            </a:r>
            <a:r>
              <a:rPr sz="2400" dirty="0" err="1"/>
              <a:t>i</a:t>
            </a:r>
            <a:r>
              <a:rPr sz="2400"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    permute(a, </a:t>
            </a:r>
            <a:r>
              <a:rPr sz="2400" dirty="0" err="1"/>
              <a:t>len</a:t>
            </a:r>
            <a:r>
              <a:rPr sz="2400" dirty="0"/>
              <a:t>, </a:t>
            </a:r>
            <a:r>
              <a:rPr sz="2400" dirty="0" err="1"/>
              <a:t>curr</a:t>
            </a:r>
            <a:r>
              <a:rPr sz="2400" dirty="0"/>
              <a:t> + </a:t>
            </a:r>
            <a:r>
              <a:rPr sz="2400" dirty="0">
                <a:solidFill>
                  <a:srgbClr val="E74C3C"/>
                </a:solidFill>
              </a:rPr>
              <a:t>1</a:t>
            </a:r>
            <a:r>
              <a:rPr sz="2400"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    swap(a, </a:t>
            </a:r>
            <a:r>
              <a:rPr sz="2400" dirty="0" err="1"/>
              <a:t>i</a:t>
            </a:r>
            <a:r>
              <a:rPr sz="2400" dirty="0"/>
              <a:t>, </a:t>
            </a:r>
            <a:r>
              <a:rPr sz="2400" dirty="0" err="1"/>
              <a:t>curr</a:t>
            </a:r>
            <a:r>
              <a:rPr sz="2400"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>
            <a:spLocks noGrp="1"/>
          </p:cNvSpPr>
          <p:nvPr>
            <p:ph type="ctrTitle"/>
          </p:nvPr>
        </p:nvSpPr>
        <p:spPr>
          <a:xfrm>
            <a:off x="685800" y="1135062"/>
            <a:ext cx="7772400" cy="2387601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Tutorial 10</a:t>
            </a:r>
            <a:br>
              <a:rPr dirty="0"/>
            </a:br>
            <a:r>
              <a:rPr lang="en-US" sz="3200"/>
              <a:t>Xiao Liang's Tutorial Group</a:t>
            </a:r>
          </a:p>
        </p:txBody>
      </p:sp>
      <p:sp>
        <p:nvSpPr>
          <p:cNvPr id="113" name="Subtitle 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dirty="0"/>
              <a:t>5</a:t>
            </a:r>
            <a:r>
              <a:rPr dirty="0"/>
              <a:t> November 2018</a:t>
            </a:r>
          </a:p>
          <a:p>
            <a:r>
              <a:rPr lang="en-US" dirty="0">
                <a:hlinkClick r:id="rId2"/>
              </a:rPr>
              <a:t>https://github.com/yxliang01/cs1010-fun-stuff</a:t>
            </a:r>
          </a:p>
        </p:txBody>
      </p:sp>
    </p:spTree>
    <p:extLst>
      <p:ext uri="{BB962C8B-B14F-4D97-AF65-F5344CB8AC3E}">
        <p14:creationId xmlns:p14="http://schemas.microsoft.com/office/powerpoint/2010/main" val="1038825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3"/>
          <p:cNvSpPr txBox="1">
            <a:spLocks noGrp="1"/>
          </p:cNvSpPr>
          <p:nvPr>
            <p:ph type="ctrTitle" idx="4294967295"/>
          </p:nvPr>
        </p:nvSpPr>
        <p:spPr>
          <a:xfrm>
            <a:off x="640080" y="2282190"/>
            <a:ext cx="7772400" cy="238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SG" sz="3600" dirty="0"/>
              <a:t>Restrict the permutations to those where the same character does not appear next to each other. 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086191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ontent Placeholder 2"/>
          <p:cNvSpPr txBox="1">
            <a:spLocks noGrp="1"/>
          </p:cNvSpPr>
          <p:nvPr>
            <p:ph idx="4294967295"/>
          </p:nvPr>
        </p:nvSpPr>
        <p:spPr>
          <a:xfrm>
            <a:off x="548640" y="545148"/>
            <a:ext cx="8750300" cy="61563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>
                <a:solidFill>
                  <a:srgbClr val="3E61A2"/>
                </a:solidFill>
              </a:rPr>
              <a:t>void</a:t>
            </a:r>
            <a:r>
              <a:rPr sz="2400" dirty="0"/>
              <a:t> </a:t>
            </a:r>
            <a:r>
              <a:rPr sz="2400" dirty="0">
                <a:solidFill>
                  <a:srgbClr val="C2185B"/>
                </a:solidFill>
              </a:rPr>
              <a:t>permute</a:t>
            </a:r>
            <a:r>
              <a:rPr sz="2400" dirty="0"/>
              <a:t>(</a:t>
            </a:r>
            <a:r>
              <a:rPr sz="2400" dirty="0">
                <a:solidFill>
                  <a:srgbClr val="3E61A2"/>
                </a:solidFill>
              </a:rPr>
              <a:t>char</a:t>
            </a:r>
            <a:r>
              <a:rPr sz="2400" dirty="0"/>
              <a:t> a[], </a:t>
            </a:r>
            <a:r>
              <a:rPr sz="2400" dirty="0">
                <a:solidFill>
                  <a:srgbClr val="3E61A2"/>
                </a:solidFill>
              </a:rPr>
              <a:t>long</a:t>
            </a:r>
            <a:r>
              <a:rPr sz="2400" dirty="0"/>
              <a:t> </a:t>
            </a:r>
            <a:r>
              <a:rPr sz="2400" dirty="0" err="1"/>
              <a:t>len</a:t>
            </a:r>
            <a:r>
              <a:rPr sz="2400" dirty="0"/>
              <a:t>, </a:t>
            </a:r>
            <a:r>
              <a:rPr sz="2400" dirty="0">
                <a:solidFill>
                  <a:srgbClr val="3E61A2"/>
                </a:solidFill>
              </a:rPr>
              <a:t>long</a:t>
            </a:r>
            <a:r>
              <a:rPr sz="2400" dirty="0"/>
              <a:t> </a:t>
            </a:r>
            <a:r>
              <a:rPr sz="2400" dirty="0" err="1"/>
              <a:t>curr</a:t>
            </a:r>
            <a:r>
              <a:rPr sz="2400" dirty="0"/>
              <a:t>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</a:t>
            </a:r>
            <a:r>
              <a:rPr sz="2400" dirty="0">
                <a:solidFill>
                  <a:srgbClr val="3B78E7"/>
                </a:solidFill>
              </a:rPr>
              <a:t>if</a:t>
            </a:r>
            <a:r>
              <a:rPr sz="2400" dirty="0"/>
              <a:t> (</a:t>
            </a:r>
            <a:r>
              <a:rPr sz="2400" dirty="0" err="1"/>
              <a:t>curr</a:t>
            </a:r>
            <a:r>
              <a:rPr sz="2400" dirty="0"/>
              <a:t> == len-</a:t>
            </a:r>
            <a:r>
              <a:rPr sz="2400" dirty="0">
                <a:solidFill>
                  <a:srgbClr val="E74C3C"/>
                </a:solidFill>
              </a:rPr>
              <a:t>1</a:t>
            </a:r>
            <a:r>
              <a:rPr sz="2400" dirty="0"/>
              <a:t>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  cs1010_println_string(a);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B78E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>
                <a:solidFill>
                  <a:srgbClr val="37474F"/>
                </a:solidFill>
              </a:rPr>
              <a:t>    </a:t>
            </a:r>
            <a:r>
              <a:rPr sz="2400" dirty="0"/>
              <a:t>return</a:t>
            </a:r>
            <a:r>
              <a:rPr sz="2400" dirty="0">
                <a:solidFill>
                  <a:srgbClr val="37474F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24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permute(a, </a:t>
            </a:r>
            <a:r>
              <a:rPr sz="2400" dirty="0" err="1"/>
              <a:t>len</a:t>
            </a:r>
            <a:r>
              <a:rPr sz="2400" dirty="0"/>
              <a:t>, </a:t>
            </a:r>
            <a:r>
              <a:rPr sz="2400" dirty="0" err="1"/>
              <a:t>curr</a:t>
            </a:r>
            <a:r>
              <a:rPr sz="2400" dirty="0"/>
              <a:t> + </a:t>
            </a:r>
            <a:r>
              <a:rPr sz="2400" dirty="0">
                <a:solidFill>
                  <a:srgbClr val="E74C3C"/>
                </a:solidFill>
              </a:rPr>
              <a:t>1</a:t>
            </a:r>
            <a:r>
              <a:rPr sz="2400"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</a:t>
            </a:r>
            <a:r>
              <a:rPr sz="2400" dirty="0">
                <a:solidFill>
                  <a:srgbClr val="3B78E7"/>
                </a:solidFill>
              </a:rPr>
              <a:t>for</a:t>
            </a:r>
            <a:r>
              <a:rPr sz="2400" dirty="0"/>
              <a:t> (</a:t>
            </a:r>
            <a:r>
              <a:rPr sz="2400" dirty="0">
                <a:solidFill>
                  <a:srgbClr val="3E61A2"/>
                </a:solidFill>
              </a:rPr>
              <a:t>long</a:t>
            </a:r>
            <a:r>
              <a:rPr sz="2400" dirty="0"/>
              <a:t> </a:t>
            </a:r>
            <a:r>
              <a:rPr sz="2400" dirty="0" err="1"/>
              <a:t>i</a:t>
            </a:r>
            <a:r>
              <a:rPr sz="2400" dirty="0"/>
              <a:t> = </a:t>
            </a:r>
            <a:r>
              <a:rPr sz="2400" dirty="0" err="1"/>
              <a:t>curr</a:t>
            </a:r>
            <a:r>
              <a:rPr sz="2400" dirty="0"/>
              <a:t> + </a:t>
            </a:r>
            <a:r>
              <a:rPr sz="2400" dirty="0">
                <a:solidFill>
                  <a:srgbClr val="E74C3C"/>
                </a:solidFill>
              </a:rPr>
              <a:t>1</a:t>
            </a:r>
            <a:r>
              <a:rPr sz="2400" dirty="0"/>
              <a:t>; </a:t>
            </a:r>
            <a:r>
              <a:rPr sz="2400" dirty="0" err="1"/>
              <a:t>i</a:t>
            </a:r>
            <a:r>
              <a:rPr sz="2400" dirty="0"/>
              <a:t> &lt; </a:t>
            </a:r>
            <a:r>
              <a:rPr sz="2400" dirty="0" err="1"/>
              <a:t>len</a:t>
            </a:r>
            <a:r>
              <a:rPr sz="2400" dirty="0"/>
              <a:t>; </a:t>
            </a:r>
            <a:r>
              <a:rPr sz="2400" dirty="0" err="1"/>
              <a:t>i</a:t>
            </a:r>
            <a:r>
              <a:rPr sz="2400" dirty="0"/>
              <a:t> += </a:t>
            </a:r>
            <a:r>
              <a:rPr sz="2400" dirty="0">
                <a:solidFill>
                  <a:srgbClr val="E74C3C"/>
                </a:solidFill>
              </a:rPr>
              <a:t>1</a:t>
            </a:r>
            <a:r>
              <a:rPr sz="2400" dirty="0"/>
              <a:t>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  </a:t>
            </a:r>
            <a:r>
              <a:rPr sz="2400" dirty="0">
                <a:solidFill>
                  <a:srgbClr val="3B78E7"/>
                </a:solidFill>
              </a:rPr>
              <a:t>if</a:t>
            </a:r>
            <a:r>
              <a:rPr sz="2400" dirty="0"/>
              <a:t> (</a:t>
            </a:r>
            <a:r>
              <a:rPr lang="en-SG" sz="2400" dirty="0">
                <a:sym typeface="Monaco"/>
              </a:rPr>
              <a:t>!</a:t>
            </a:r>
            <a:r>
              <a:rPr lang="en-SG" sz="2400" dirty="0" err="1">
                <a:sym typeface="Monaco"/>
              </a:rPr>
              <a:t>appear_before</a:t>
            </a:r>
            <a:r>
              <a:rPr lang="en-SG" sz="2400" dirty="0">
                <a:sym typeface="Monaco"/>
              </a:rPr>
              <a:t>(a, </a:t>
            </a:r>
            <a:r>
              <a:rPr lang="en-SG" sz="2400" dirty="0" err="1">
                <a:sym typeface="Monaco"/>
              </a:rPr>
              <a:t>curr</a:t>
            </a:r>
            <a:r>
              <a:rPr lang="en-SG" sz="2400" dirty="0">
                <a:sym typeface="Monaco"/>
              </a:rPr>
              <a:t>, </a:t>
            </a:r>
            <a:r>
              <a:rPr lang="en-SG" sz="2400" dirty="0" err="1">
                <a:sym typeface="Monaco"/>
              </a:rPr>
              <a:t>i</a:t>
            </a:r>
            <a:r>
              <a:rPr lang="en-SG" sz="2400" dirty="0">
                <a:sym typeface="Monaco"/>
              </a:rPr>
              <a:t>)</a:t>
            </a:r>
            <a:r>
              <a:rPr sz="2400" dirty="0"/>
              <a:t>) { </a:t>
            </a:r>
            <a:r>
              <a:rPr sz="2400" dirty="0">
                <a:solidFill>
                  <a:srgbClr val="999999"/>
                </a:solidFill>
              </a:rPr>
              <a:t>// Line A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    swap(a, </a:t>
            </a:r>
            <a:r>
              <a:rPr sz="2400" dirty="0" err="1"/>
              <a:t>curr</a:t>
            </a:r>
            <a:r>
              <a:rPr sz="2400" dirty="0"/>
              <a:t>, </a:t>
            </a:r>
            <a:r>
              <a:rPr sz="2400" dirty="0" err="1"/>
              <a:t>i</a:t>
            </a:r>
            <a:r>
              <a:rPr sz="2400"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    permute(a, </a:t>
            </a:r>
            <a:r>
              <a:rPr sz="2400" dirty="0" err="1"/>
              <a:t>len</a:t>
            </a:r>
            <a:r>
              <a:rPr sz="2400" dirty="0"/>
              <a:t>, </a:t>
            </a:r>
            <a:r>
              <a:rPr sz="2400" dirty="0" err="1"/>
              <a:t>curr</a:t>
            </a:r>
            <a:r>
              <a:rPr sz="2400" dirty="0"/>
              <a:t> + </a:t>
            </a:r>
            <a:r>
              <a:rPr sz="2400" dirty="0">
                <a:solidFill>
                  <a:srgbClr val="E74C3C"/>
                </a:solidFill>
              </a:rPr>
              <a:t>1</a:t>
            </a:r>
            <a:r>
              <a:rPr sz="2400"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    swap(a, </a:t>
            </a:r>
            <a:r>
              <a:rPr sz="2400" dirty="0" err="1"/>
              <a:t>i</a:t>
            </a:r>
            <a:r>
              <a:rPr sz="2400" dirty="0"/>
              <a:t>, </a:t>
            </a:r>
            <a:r>
              <a:rPr sz="2400" dirty="0" err="1"/>
              <a:t>curr</a:t>
            </a:r>
            <a:r>
              <a:rPr sz="2400"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7626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08B4-84DC-7B41-8669-A09F2AB26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912" y="2389099"/>
            <a:ext cx="7772400" cy="2387601"/>
          </a:xfrm>
        </p:spPr>
        <p:txBody>
          <a:bodyPr anchor="ctr">
            <a:norm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Solution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51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3"/>
          <p:cNvSpPr txBox="1">
            <a:spLocks noGrp="1"/>
          </p:cNvSpPr>
          <p:nvPr>
            <p:ph type="ctrTitle" idx="4294967295"/>
          </p:nvPr>
        </p:nvSpPr>
        <p:spPr>
          <a:xfrm>
            <a:off x="468630" y="2280285"/>
            <a:ext cx="8172450" cy="238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SG" sz="3200" dirty="0"/>
              <a:t>Prune away generation of permutations where the same characters appear next to each other. 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4078460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ontent Placeholder 2"/>
          <p:cNvSpPr txBox="1">
            <a:spLocks noGrp="1"/>
          </p:cNvSpPr>
          <p:nvPr>
            <p:ph idx="4294967295"/>
          </p:nvPr>
        </p:nvSpPr>
        <p:spPr>
          <a:xfrm>
            <a:off x="708660" y="556578"/>
            <a:ext cx="8750300" cy="61563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800" dirty="0">
                <a:solidFill>
                  <a:srgbClr val="3E61A2"/>
                </a:solidFill>
              </a:rPr>
              <a:t>void</a:t>
            </a:r>
            <a:r>
              <a:rPr sz="1800" dirty="0"/>
              <a:t> </a:t>
            </a:r>
            <a:r>
              <a:rPr sz="1800" dirty="0">
                <a:solidFill>
                  <a:srgbClr val="C2185B"/>
                </a:solidFill>
              </a:rPr>
              <a:t>permute</a:t>
            </a:r>
            <a:r>
              <a:rPr sz="1800" dirty="0"/>
              <a:t>(</a:t>
            </a:r>
            <a:r>
              <a:rPr sz="1800" dirty="0">
                <a:solidFill>
                  <a:srgbClr val="3E61A2"/>
                </a:solidFill>
              </a:rPr>
              <a:t>char</a:t>
            </a:r>
            <a:r>
              <a:rPr sz="1800" dirty="0"/>
              <a:t> a[], </a:t>
            </a:r>
            <a:r>
              <a:rPr sz="1800" dirty="0">
                <a:solidFill>
                  <a:srgbClr val="3E61A2"/>
                </a:solidFill>
              </a:rPr>
              <a:t>long</a:t>
            </a:r>
            <a:r>
              <a:rPr sz="1800" dirty="0"/>
              <a:t> </a:t>
            </a:r>
            <a:r>
              <a:rPr sz="1800" dirty="0" err="1"/>
              <a:t>len</a:t>
            </a:r>
            <a:r>
              <a:rPr sz="1800" dirty="0"/>
              <a:t>, </a:t>
            </a:r>
            <a:r>
              <a:rPr sz="1800" dirty="0">
                <a:solidFill>
                  <a:srgbClr val="3E61A2"/>
                </a:solidFill>
              </a:rPr>
              <a:t>long</a:t>
            </a:r>
            <a:r>
              <a:rPr sz="1800" dirty="0"/>
              <a:t> </a:t>
            </a:r>
            <a:r>
              <a:rPr sz="1800" dirty="0" err="1"/>
              <a:t>curr</a:t>
            </a:r>
            <a:r>
              <a:rPr sz="1800" dirty="0"/>
              <a:t>) {</a:t>
            </a:r>
            <a:br>
              <a:rPr lang="en-US" sz="1800" dirty="0"/>
            </a:br>
            <a:r>
              <a:rPr sz="1800" dirty="0"/>
              <a:t> </a:t>
            </a:r>
            <a:r>
              <a:rPr sz="1800" dirty="0">
                <a:solidFill>
                  <a:srgbClr val="3B78E7"/>
                </a:solidFill>
              </a:rPr>
              <a:t>if</a:t>
            </a:r>
            <a:r>
              <a:rPr sz="1800" dirty="0"/>
              <a:t> (</a:t>
            </a:r>
            <a:r>
              <a:rPr sz="1800" dirty="0" err="1"/>
              <a:t>curr</a:t>
            </a:r>
            <a:r>
              <a:rPr sz="1800" dirty="0"/>
              <a:t> == len-</a:t>
            </a:r>
            <a:r>
              <a:rPr sz="1800" dirty="0">
                <a:solidFill>
                  <a:srgbClr val="E74C3C"/>
                </a:solidFill>
              </a:rPr>
              <a:t>1</a:t>
            </a:r>
            <a:r>
              <a:rPr sz="1800" dirty="0"/>
              <a:t>) {</a:t>
            </a:r>
            <a:endParaRPr lang="en-US" sz="18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SG" sz="1800" dirty="0"/>
              <a:t>    </a:t>
            </a:r>
            <a:r>
              <a:rPr lang="en-SG" sz="1800" dirty="0">
                <a:highlight>
                  <a:srgbClr val="FFFF00"/>
                </a:highlight>
              </a:rPr>
              <a:t>if (a[</a:t>
            </a:r>
            <a:r>
              <a:rPr lang="en-SG" sz="1800" dirty="0" err="1">
                <a:highlight>
                  <a:srgbClr val="FFFF00"/>
                </a:highlight>
              </a:rPr>
              <a:t>curr</a:t>
            </a:r>
            <a:r>
              <a:rPr lang="en-SG" sz="1800" dirty="0">
                <a:highlight>
                  <a:srgbClr val="FFFF00"/>
                </a:highlight>
              </a:rPr>
              <a:t>] != a[curr-1])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800" dirty="0"/>
              <a:t>    </a:t>
            </a:r>
            <a:r>
              <a:rPr lang="en-US" sz="1800" dirty="0"/>
              <a:t>  </a:t>
            </a:r>
            <a:r>
              <a:rPr sz="1800" dirty="0"/>
              <a:t>cs1010_println_string(a);</a:t>
            </a:r>
            <a:endParaRPr lang="en-US" sz="18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1800" dirty="0"/>
              <a:t>    </a:t>
            </a:r>
            <a:r>
              <a:rPr lang="en-US" sz="1800" dirty="0">
                <a:highlight>
                  <a:srgbClr val="FFFF00"/>
                </a:highlight>
              </a:rPr>
              <a:t>}</a:t>
            </a:r>
            <a:endParaRPr sz="1800" dirty="0">
              <a:highlight>
                <a:srgbClr val="FFFF00"/>
              </a:highlight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B78E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800" dirty="0">
                <a:solidFill>
                  <a:srgbClr val="37474F"/>
                </a:solidFill>
              </a:rPr>
              <a:t>    </a:t>
            </a:r>
            <a:r>
              <a:rPr sz="1800" dirty="0"/>
              <a:t>return</a:t>
            </a:r>
            <a:r>
              <a:rPr sz="1800" dirty="0">
                <a:solidFill>
                  <a:srgbClr val="37474F"/>
                </a:solidFill>
              </a:rPr>
              <a:t>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800" dirty="0"/>
              <a:t>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1800" dirty="0"/>
              <a:t>  </a:t>
            </a:r>
            <a:r>
              <a:rPr lang="en-US" sz="1800" dirty="0">
                <a:highlight>
                  <a:srgbClr val="FFFF00"/>
                </a:highlight>
              </a:rPr>
              <a:t>if (a[</a:t>
            </a:r>
            <a:r>
              <a:rPr lang="en-US" sz="1800" dirty="0" err="1">
                <a:highlight>
                  <a:srgbClr val="FFFF00"/>
                </a:highlight>
              </a:rPr>
              <a:t>curr</a:t>
            </a:r>
            <a:r>
              <a:rPr lang="en-US" sz="1800" dirty="0">
                <a:highlight>
                  <a:srgbClr val="FFFF00"/>
                </a:highlight>
              </a:rPr>
              <a:t>] != a[curr-1]) {</a:t>
            </a:r>
            <a:endParaRPr sz="1800" dirty="0">
              <a:highlight>
                <a:srgbClr val="FFFF00"/>
              </a:highlight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800" dirty="0"/>
              <a:t>  </a:t>
            </a:r>
            <a:r>
              <a:rPr lang="en-US" sz="1800" dirty="0"/>
              <a:t>  </a:t>
            </a:r>
            <a:r>
              <a:rPr sz="1800" dirty="0"/>
              <a:t>permute(a, </a:t>
            </a:r>
            <a:r>
              <a:rPr sz="1800" dirty="0" err="1"/>
              <a:t>len</a:t>
            </a:r>
            <a:r>
              <a:rPr sz="1800" dirty="0"/>
              <a:t>, </a:t>
            </a:r>
            <a:r>
              <a:rPr sz="1800" dirty="0" err="1"/>
              <a:t>curr</a:t>
            </a:r>
            <a:r>
              <a:rPr sz="1800" dirty="0"/>
              <a:t> + </a:t>
            </a:r>
            <a:r>
              <a:rPr sz="1800" dirty="0">
                <a:solidFill>
                  <a:srgbClr val="E74C3C"/>
                </a:solidFill>
              </a:rPr>
              <a:t>1</a:t>
            </a:r>
            <a:r>
              <a:rPr sz="1800" dirty="0"/>
              <a:t>);</a:t>
            </a:r>
            <a:endParaRPr lang="en-US" sz="18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SG" sz="1800" dirty="0"/>
              <a:t>  </a:t>
            </a:r>
            <a:r>
              <a:rPr lang="en-SG" sz="1800" dirty="0">
                <a:highlight>
                  <a:srgbClr val="FFFF00"/>
                </a:highlight>
              </a:rPr>
              <a:t>}</a:t>
            </a:r>
            <a:endParaRPr sz="1800" dirty="0">
              <a:highlight>
                <a:srgbClr val="FFFF00"/>
              </a:highlight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800" dirty="0"/>
              <a:t>  </a:t>
            </a:r>
            <a:r>
              <a:rPr sz="1800" dirty="0">
                <a:solidFill>
                  <a:srgbClr val="3B78E7"/>
                </a:solidFill>
              </a:rPr>
              <a:t>for</a:t>
            </a:r>
            <a:r>
              <a:rPr sz="1800" dirty="0"/>
              <a:t> (</a:t>
            </a:r>
            <a:r>
              <a:rPr sz="1800" dirty="0">
                <a:solidFill>
                  <a:srgbClr val="3E61A2"/>
                </a:solidFill>
              </a:rPr>
              <a:t>long</a:t>
            </a:r>
            <a:r>
              <a:rPr sz="1800" dirty="0"/>
              <a:t> </a:t>
            </a:r>
            <a:r>
              <a:rPr sz="1800" dirty="0" err="1"/>
              <a:t>i</a:t>
            </a:r>
            <a:r>
              <a:rPr sz="1800" dirty="0"/>
              <a:t> = </a:t>
            </a:r>
            <a:r>
              <a:rPr sz="1800" dirty="0" err="1"/>
              <a:t>curr</a:t>
            </a:r>
            <a:r>
              <a:rPr sz="1800" dirty="0"/>
              <a:t> + </a:t>
            </a:r>
            <a:r>
              <a:rPr sz="1800" dirty="0">
                <a:solidFill>
                  <a:srgbClr val="E74C3C"/>
                </a:solidFill>
              </a:rPr>
              <a:t>1</a:t>
            </a:r>
            <a:r>
              <a:rPr sz="1800" dirty="0"/>
              <a:t>; </a:t>
            </a:r>
            <a:r>
              <a:rPr sz="1800" dirty="0" err="1"/>
              <a:t>i</a:t>
            </a:r>
            <a:r>
              <a:rPr sz="1800" dirty="0"/>
              <a:t> &lt; </a:t>
            </a:r>
            <a:r>
              <a:rPr sz="1800" dirty="0" err="1"/>
              <a:t>len</a:t>
            </a:r>
            <a:r>
              <a:rPr sz="1800" dirty="0"/>
              <a:t>; </a:t>
            </a:r>
            <a:r>
              <a:rPr sz="1800" dirty="0" err="1"/>
              <a:t>i</a:t>
            </a:r>
            <a:r>
              <a:rPr sz="1800" dirty="0"/>
              <a:t> += </a:t>
            </a:r>
            <a:r>
              <a:rPr sz="1800" dirty="0">
                <a:solidFill>
                  <a:srgbClr val="E74C3C"/>
                </a:solidFill>
              </a:rPr>
              <a:t>1</a:t>
            </a:r>
            <a:r>
              <a:rPr sz="1800" dirty="0"/>
              <a:t>) 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800" dirty="0"/>
              <a:t>    </a:t>
            </a:r>
            <a:r>
              <a:rPr sz="1800" dirty="0">
                <a:solidFill>
                  <a:srgbClr val="3B78E7"/>
                </a:solidFill>
              </a:rPr>
              <a:t>if</a:t>
            </a:r>
            <a:r>
              <a:rPr sz="1800" dirty="0"/>
              <a:t> (</a:t>
            </a:r>
            <a:r>
              <a:rPr lang="en-SG" sz="1800" dirty="0">
                <a:sym typeface="Monaco"/>
              </a:rPr>
              <a:t>!</a:t>
            </a:r>
            <a:r>
              <a:rPr lang="en-SG" sz="1800" dirty="0" err="1">
                <a:sym typeface="Monaco"/>
              </a:rPr>
              <a:t>appear_before</a:t>
            </a:r>
            <a:r>
              <a:rPr lang="en-SG" sz="1800" dirty="0">
                <a:sym typeface="Monaco"/>
              </a:rPr>
              <a:t>(a, </a:t>
            </a:r>
            <a:r>
              <a:rPr lang="en-SG" sz="1800" dirty="0" err="1">
                <a:sym typeface="Monaco"/>
              </a:rPr>
              <a:t>curr</a:t>
            </a:r>
            <a:r>
              <a:rPr lang="en-SG" sz="1800" dirty="0">
                <a:sym typeface="Monaco"/>
              </a:rPr>
              <a:t>, </a:t>
            </a:r>
            <a:r>
              <a:rPr lang="en-SG" sz="1800" dirty="0" err="1">
                <a:sym typeface="Monaco"/>
              </a:rPr>
              <a:t>i</a:t>
            </a:r>
            <a:r>
              <a:rPr lang="en-SG" sz="1800" dirty="0">
                <a:sym typeface="Monaco"/>
              </a:rPr>
              <a:t>) &amp;&amp; </a:t>
            </a:r>
            <a:r>
              <a:rPr lang="en-SG" sz="1800" dirty="0">
                <a:highlight>
                  <a:srgbClr val="FFFF00"/>
                </a:highlight>
                <a:sym typeface="Monaco"/>
              </a:rPr>
              <a:t>a[</a:t>
            </a:r>
            <a:r>
              <a:rPr lang="en-SG" sz="1800" dirty="0" err="1">
                <a:highlight>
                  <a:srgbClr val="FFFF00"/>
                </a:highlight>
                <a:sym typeface="Monaco"/>
              </a:rPr>
              <a:t>i</a:t>
            </a:r>
            <a:r>
              <a:rPr lang="en-SG" sz="1800" dirty="0">
                <a:highlight>
                  <a:srgbClr val="FFFF00"/>
                </a:highlight>
                <a:sym typeface="Monaco"/>
              </a:rPr>
              <a:t>] != a[curr-1]</a:t>
            </a:r>
            <a:r>
              <a:rPr sz="1800" dirty="0"/>
              <a:t>) {</a:t>
            </a:r>
            <a:endParaRPr sz="1800" dirty="0">
              <a:solidFill>
                <a:srgbClr val="999999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800" dirty="0"/>
              <a:t>      swap(a, </a:t>
            </a:r>
            <a:r>
              <a:rPr sz="1800" dirty="0" err="1"/>
              <a:t>curr</a:t>
            </a:r>
            <a:r>
              <a:rPr sz="1800" dirty="0"/>
              <a:t>, </a:t>
            </a:r>
            <a:r>
              <a:rPr sz="1800" dirty="0" err="1"/>
              <a:t>i</a:t>
            </a:r>
            <a:r>
              <a:rPr sz="1800"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800" dirty="0"/>
              <a:t>      permute(a, </a:t>
            </a:r>
            <a:r>
              <a:rPr sz="1800" dirty="0" err="1"/>
              <a:t>len</a:t>
            </a:r>
            <a:r>
              <a:rPr sz="1800" dirty="0"/>
              <a:t>, </a:t>
            </a:r>
            <a:r>
              <a:rPr sz="1800" dirty="0" err="1"/>
              <a:t>curr</a:t>
            </a:r>
            <a:r>
              <a:rPr sz="1800" dirty="0"/>
              <a:t> + </a:t>
            </a:r>
            <a:r>
              <a:rPr sz="1800" dirty="0">
                <a:solidFill>
                  <a:srgbClr val="E74C3C"/>
                </a:solidFill>
              </a:rPr>
              <a:t>1</a:t>
            </a:r>
            <a:r>
              <a:rPr sz="1800"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800" dirty="0"/>
              <a:t>      swap(a, </a:t>
            </a:r>
            <a:r>
              <a:rPr sz="1800" dirty="0" err="1"/>
              <a:t>i</a:t>
            </a:r>
            <a:r>
              <a:rPr sz="1800" dirty="0"/>
              <a:t>, </a:t>
            </a:r>
            <a:r>
              <a:rPr sz="1800" dirty="0" err="1"/>
              <a:t>curr</a:t>
            </a:r>
            <a:r>
              <a:rPr sz="1800" dirty="0"/>
              <a:t>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800" dirty="0"/>
              <a:t>  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800" dirty="0"/>
              <a:t>  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3364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AB890D-8CE0-4087-A8E8-654A3036D94E}"/>
              </a:ext>
            </a:extLst>
          </p:cNvPr>
          <p:cNvSpPr txBox="1"/>
          <p:nvPr/>
        </p:nvSpPr>
        <p:spPr>
          <a:xfrm>
            <a:off x="708660" y="594360"/>
            <a:ext cx="7623810" cy="54014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3450" dirty="0">
                <a:latin typeface="Arial"/>
                <a:cs typeface="Arial"/>
              </a:rPr>
              <a:t> Good Luck (English)</a:t>
            </a:r>
            <a:endParaRPr lang="en-US" altLang="ja-JP" sz="3450" dirty="0">
              <a:latin typeface="Arial"/>
              <a:cs typeface="Arial"/>
            </a:endParaRPr>
          </a:p>
          <a:p>
            <a:pPr>
              <a:buChar char="•"/>
            </a:pPr>
            <a:r>
              <a:rPr lang="ja-JP" altLang="en-US" sz="3450">
                <a:latin typeface="Arial"/>
                <a:cs typeface="Arial"/>
              </a:rPr>
              <a:t> 祝你好运</a:t>
            </a:r>
            <a:r>
              <a:rPr lang="en-US" sz="3450" dirty="0">
                <a:latin typeface="Arial"/>
                <a:cs typeface="Arial"/>
              </a:rPr>
              <a:t> (</a:t>
            </a:r>
            <a:r>
              <a:rPr lang="ja-JP" altLang="en-US" sz="3450">
                <a:latin typeface="Arial"/>
                <a:cs typeface="Arial"/>
              </a:rPr>
              <a:t>华语</a:t>
            </a:r>
            <a:r>
              <a:rPr lang="en-US" sz="3450" dirty="0">
                <a:latin typeface="Arial"/>
                <a:cs typeface="Arial"/>
              </a:rPr>
              <a:t>，Mandarin)</a:t>
            </a:r>
            <a:endParaRPr lang="en-US" altLang="ja-JP" sz="3450">
              <a:latin typeface="Arial"/>
              <a:cs typeface="Arial"/>
            </a:endParaRPr>
          </a:p>
          <a:p>
            <a:pPr>
              <a:buChar char="•"/>
            </a:pPr>
            <a:r>
              <a:rPr lang="ja-JP" altLang="en-US" sz="3450">
                <a:latin typeface="Arial"/>
                <a:cs typeface="Arial"/>
              </a:rPr>
              <a:t> 祝你好运</a:t>
            </a:r>
            <a:r>
              <a:rPr lang="en-US" sz="3450" dirty="0">
                <a:latin typeface="Arial"/>
                <a:cs typeface="Arial"/>
              </a:rPr>
              <a:t> (</a:t>
            </a:r>
            <a:r>
              <a:rPr lang="ja-JP" altLang="en-US" sz="3450">
                <a:latin typeface="Arial"/>
                <a:cs typeface="Arial"/>
              </a:rPr>
              <a:t>闽南语</a:t>
            </a:r>
            <a:r>
              <a:rPr lang="en-US" sz="3450" dirty="0">
                <a:latin typeface="Arial"/>
                <a:cs typeface="Arial"/>
              </a:rPr>
              <a:t>, </a:t>
            </a:r>
            <a:r>
              <a:rPr lang="en-US" sz="3450" dirty="0" err="1">
                <a:latin typeface="Arial"/>
                <a:cs typeface="Arial"/>
              </a:rPr>
              <a:t>Hokkien</a:t>
            </a:r>
            <a:r>
              <a:rPr lang="en-US" sz="3450" dirty="0">
                <a:latin typeface="Arial"/>
                <a:cs typeface="Arial"/>
              </a:rPr>
              <a:t>)</a:t>
            </a:r>
            <a:endParaRPr lang="en-US" altLang="ja-JP" sz="3450">
              <a:latin typeface="Arial"/>
              <a:cs typeface="Arial"/>
            </a:endParaRPr>
          </a:p>
          <a:p>
            <a:pPr>
              <a:buChar char="•"/>
            </a:pPr>
            <a:r>
              <a:rPr lang="ja-JP" altLang="en-US" sz="3450">
                <a:latin typeface="Arial"/>
                <a:cs typeface="Arial"/>
              </a:rPr>
              <a:t> 祝你好運</a:t>
            </a:r>
            <a:r>
              <a:rPr lang="en-US" sz="3450" dirty="0">
                <a:latin typeface="Arial"/>
                <a:cs typeface="Arial"/>
              </a:rPr>
              <a:t> (</a:t>
            </a:r>
            <a:r>
              <a:rPr lang="ja-JP" altLang="en-US" sz="3450">
                <a:latin typeface="Arial"/>
                <a:cs typeface="Arial"/>
              </a:rPr>
              <a:t>廣東話</a:t>
            </a:r>
            <a:r>
              <a:rPr lang="en-US" sz="3450" dirty="0">
                <a:latin typeface="Arial"/>
                <a:cs typeface="Arial"/>
              </a:rPr>
              <a:t>, Cantonese)</a:t>
            </a:r>
          </a:p>
          <a:p>
            <a:pPr>
              <a:buChar char="•"/>
            </a:pPr>
            <a:r>
              <a:rPr lang="en-US" sz="3450" dirty="0">
                <a:latin typeface="Arial"/>
                <a:cs typeface="Arial"/>
              </a:rPr>
              <a:t> </a:t>
            </a:r>
            <a:r>
              <a:rPr lang="en-US" sz="3450" dirty="0" err="1">
                <a:latin typeface="Arial"/>
                <a:cs typeface="Arial"/>
              </a:rPr>
              <a:t>Semoga</a:t>
            </a:r>
            <a:r>
              <a:rPr lang="en-US" sz="3450" dirty="0">
                <a:latin typeface="Arial"/>
                <a:cs typeface="Arial"/>
              </a:rPr>
              <a:t> Berjaya (Bahasa </a:t>
            </a:r>
            <a:r>
              <a:rPr lang="en-US" sz="3450" dirty="0" err="1">
                <a:latin typeface="Arial"/>
                <a:cs typeface="Arial"/>
              </a:rPr>
              <a:t>Melayu</a:t>
            </a:r>
            <a:r>
              <a:rPr lang="en-US" sz="3450" dirty="0">
                <a:latin typeface="Arial"/>
                <a:cs typeface="Arial"/>
              </a:rPr>
              <a:t>, Malay)</a:t>
            </a:r>
          </a:p>
          <a:p>
            <a:pPr>
              <a:buChar char="•"/>
            </a:pPr>
            <a:r>
              <a:rPr lang="en-US" sz="3450" dirty="0">
                <a:latin typeface="Arial"/>
                <a:cs typeface="Arial"/>
              </a:rPr>
              <a:t> </a:t>
            </a:r>
            <a:r>
              <a:rPr lang="en-US" sz="3450" dirty="0" err="1">
                <a:latin typeface="Arial"/>
                <a:cs typeface="Arial"/>
              </a:rPr>
              <a:t>Semoga</a:t>
            </a:r>
            <a:r>
              <a:rPr lang="en-US" sz="3450" dirty="0">
                <a:latin typeface="Arial"/>
                <a:cs typeface="Arial"/>
              </a:rPr>
              <a:t> </a:t>
            </a:r>
            <a:r>
              <a:rPr lang="en-US" sz="3450" dirty="0" err="1">
                <a:latin typeface="Arial"/>
                <a:cs typeface="Arial"/>
              </a:rPr>
              <a:t>Berhasil</a:t>
            </a:r>
            <a:r>
              <a:rPr lang="en-US" sz="3450" dirty="0">
                <a:latin typeface="Arial"/>
                <a:cs typeface="Arial"/>
              </a:rPr>
              <a:t>(Bahasa Indonesia)</a:t>
            </a:r>
          </a:p>
          <a:p>
            <a:pPr>
              <a:buChar char="•"/>
            </a:pPr>
            <a:r>
              <a:rPr lang="en-US" sz="3450" dirty="0">
                <a:latin typeface="Arial"/>
                <a:cs typeface="Arial"/>
              </a:rPr>
              <a:t>                            (</a:t>
            </a:r>
            <a:r>
              <a:rPr lang="en-US" sz="3450" dirty="0" err="1">
                <a:latin typeface="Arial"/>
                <a:cs typeface="Arial"/>
              </a:rPr>
              <a:t>தமிழ்</a:t>
            </a:r>
            <a:r>
              <a:rPr lang="en-US" sz="3450" dirty="0">
                <a:latin typeface="Arial"/>
                <a:cs typeface="Arial"/>
              </a:rPr>
              <a:t>, Tamil)</a:t>
            </a:r>
          </a:p>
          <a:p>
            <a:pPr>
              <a:buChar char="•"/>
            </a:pPr>
            <a:r>
              <a:rPr lang="en-US" sz="3450" dirty="0">
                <a:latin typeface="Arial"/>
                <a:cs typeface="Arial"/>
              </a:rPr>
              <a:t> ? (</a:t>
            </a:r>
            <a:r>
              <a:rPr lang="en-US" sz="3450" dirty="0" err="1">
                <a:latin typeface="Arial"/>
                <a:cs typeface="Arial"/>
              </a:rPr>
              <a:t>हिन्दी</a:t>
            </a:r>
            <a:r>
              <a:rPr lang="en-US" sz="3450" dirty="0">
                <a:latin typeface="Arial"/>
                <a:cs typeface="Arial"/>
              </a:rPr>
              <a:t>, Hindi)</a:t>
            </a:r>
            <a:endParaRPr lang="en-US" altLang="ja-JP" sz="3450">
              <a:latin typeface="Arial"/>
              <a:cs typeface="Arial"/>
            </a:endParaRPr>
          </a:p>
          <a:p>
            <a:pPr>
              <a:buChar char="•"/>
            </a:pPr>
            <a:r>
              <a:rPr lang="ja-JP" altLang="en-US" sz="3450">
                <a:latin typeface="Arial"/>
                <a:cs typeface="Arial"/>
              </a:rPr>
              <a:t> がんばろう（日本語</a:t>
            </a:r>
            <a:r>
              <a:rPr lang="en-US" sz="3450" dirty="0">
                <a:latin typeface="Arial"/>
                <a:cs typeface="Arial"/>
              </a:rPr>
              <a:t>, Japanese）</a:t>
            </a:r>
          </a:p>
        </p:txBody>
      </p:sp>
      <p:pic>
        <p:nvPicPr>
          <p:cNvPr id="3" name="Picture 3" descr="A drawing of a face&#10;&#10;Description generated with high confidence">
            <a:extLst>
              <a:ext uri="{FF2B5EF4-FFF2-40B4-BE49-F238E27FC236}">
                <a16:creationId xmlns:a16="http://schemas.microsoft.com/office/drawing/2014/main" id="{D6E70A6B-03C5-4099-86AB-6DD336DDE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57" y="4345305"/>
            <a:ext cx="3209925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88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629DA1-59A9-4FD9-A730-EBAACAD8B470}"/>
              </a:ext>
            </a:extLst>
          </p:cNvPr>
          <p:cNvSpPr txBox="1"/>
          <p:nvPr/>
        </p:nvSpPr>
        <p:spPr>
          <a:xfrm>
            <a:off x="1348740" y="1645920"/>
            <a:ext cx="6446520" cy="11079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dirty="0"/>
              <a:t>This slide is 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D59B7-508F-4564-AD7C-307750083977}"/>
              </a:ext>
            </a:extLst>
          </p:cNvPr>
          <p:cNvSpPr txBox="1"/>
          <p:nvPr/>
        </p:nvSpPr>
        <p:spPr>
          <a:xfrm>
            <a:off x="960120" y="2754630"/>
            <a:ext cx="701802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https://github.com/yxliang01/cs1010-fun-stuff/blob/master/tutorial-slides/tut10-xl.pptx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9B6AC9-E25E-4C5E-8252-095F7D67764F}"/>
              </a:ext>
            </a:extLst>
          </p:cNvPr>
          <p:cNvSpPr txBox="1"/>
          <p:nvPr/>
        </p:nvSpPr>
        <p:spPr>
          <a:xfrm>
            <a:off x="1314450" y="3371850"/>
            <a:ext cx="6446520" cy="11079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dirty="0"/>
              <a:t>PDF version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149A5A-9D17-4D6D-8BC2-CAC956D4EBC6}"/>
              </a:ext>
            </a:extLst>
          </p:cNvPr>
          <p:cNvSpPr txBox="1"/>
          <p:nvPr/>
        </p:nvSpPr>
        <p:spPr>
          <a:xfrm>
            <a:off x="925830" y="4480560"/>
            <a:ext cx="701802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https://github.com/yxliang01/cs1010-fun-stuff/blob/master/tutorial-slides/tut10-xl.pdf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7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48589D-CBFE-437D-9E33-7C6BD355B5F6}"/>
              </a:ext>
            </a:extLst>
          </p:cNvPr>
          <p:cNvSpPr txBox="1"/>
          <p:nvPr/>
        </p:nvSpPr>
        <p:spPr>
          <a:xfrm>
            <a:off x="2205990" y="2617470"/>
            <a:ext cx="4560570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826692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3"/>
          <p:cNvSpPr txBox="1">
            <a:spLocks noGrp="1"/>
          </p:cNvSpPr>
          <p:nvPr>
            <p:ph type="ctrTitle"/>
          </p:nvPr>
        </p:nvSpPr>
        <p:spPr>
          <a:xfrm>
            <a:off x="791677" y="2248518"/>
            <a:ext cx="7772401" cy="2387601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Problem 25.1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B8801-9337-ED46-BE48-FA72B01E1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32"/>
            <a:ext cx="9144000" cy="3571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DE39D-33B6-9D4F-833E-BBC29853C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8404"/>
            <a:ext cx="91440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2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void solve(long k, long source, long dest, long placeholder) {…"/>
          <p:cNvSpPr txBox="1"/>
          <p:nvPr/>
        </p:nvSpPr>
        <p:spPr>
          <a:xfrm>
            <a:off x="750462" y="883091"/>
            <a:ext cx="7501997" cy="483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defTabSz="457200">
              <a:defRPr sz="1760">
                <a:solidFill>
                  <a:srgbClr val="C2185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800" dirty="0">
                <a:solidFill>
                  <a:srgbClr val="3E61A2"/>
                </a:solidFill>
              </a:rPr>
              <a:t>void</a:t>
            </a:r>
            <a:r>
              <a:rPr sz="2800" dirty="0">
                <a:solidFill>
                  <a:srgbClr val="37474F"/>
                </a:solidFill>
              </a:rPr>
              <a:t> </a:t>
            </a:r>
            <a:r>
              <a:rPr sz="2800" dirty="0"/>
              <a:t>solve</a:t>
            </a:r>
            <a:r>
              <a:rPr sz="2800" dirty="0">
                <a:solidFill>
                  <a:srgbClr val="37474F"/>
                </a:solidFill>
              </a:rPr>
              <a:t>(</a:t>
            </a:r>
            <a:r>
              <a:rPr sz="2800" dirty="0">
                <a:solidFill>
                  <a:srgbClr val="3E61A2"/>
                </a:solidFill>
              </a:rPr>
              <a:t>long</a:t>
            </a:r>
            <a:r>
              <a:rPr sz="2800" dirty="0">
                <a:solidFill>
                  <a:srgbClr val="37474F"/>
                </a:solidFill>
              </a:rPr>
              <a:t> k, </a:t>
            </a:r>
            <a:r>
              <a:rPr sz="2800" dirty="0">
                <a:solidFill>
                  <a:srgbClr val="3E61A2"/>
                </a:solidFill>
              </a:rPr>
              <a:t>long</a:t>
            </a:r>
            <a:r>
              <a:rPr sz="2800" dirty="0">
                <a:solidFill>
                  <a:srgbClr val="37474F"/>
                </a:solidFill>
              </a:rPr>
              <a:t> source, </a:t>
            </a:r>
            <a:r>
              <a:rPr sz="2800" dirty="0">
                <a:solidFill>
                  <a:srgbClr val="3E61A2"/>
                </a:solidFill>
              </a:rPr>
              <a:t>long</a:t>
            </a:r>
            <a:r>
              <a:rPr sz="2800" dirty="0">
                <a:solidFill>
                  <a:srgbClr val="37474F"/>
                </a:solidFill>
              </a:rPr>
              <a:t> </a:t>
            </a:r>
            <a:r>
              <a:rPr sz="2800" dirty="0" err="1">
                <a:solidFill>
                  <a:srgbClr val="37474F"/>
                </a:solidFill>
              </a:rPr>
              <a:t>dest</a:t>
            </a:r>
            <a:r>
              <a:rPr sz="2800" dirty="0">
                <a:solidFill>
                  <a:srgbClr val="37474F"/>
                </a:solidFill>
              </a:rPr>
              <a:t>, </a:t>
            </a:r>
            <a:r>
              <a:rPr sz="2800" dirty="0">
                <a:solidFill>
                  <a:srgbClr val="3E61A2"/>
                </a:solidFill>
              </a:rPr>
              <a:t>long</a:t>
            </a:r>
            <a:r>
              <a:rPr sz="2800" dirty="0">
                <a:solidFill>
                  <a:srgbClr val="37474F"/>
                </a:solidFill>
              </a:rPr>
              <a:t> placeholder) {</a:t>
            </a:r>
            <a:endParaRPr lang="en-US" sz="2800" dirty="0">
              <a:solidFill>
                <a:srgbClr val="37474F"/>
              </a:solidFill>
            </a:endParaRPr>
          </a:p>
          <a:p>
            <a:pPr defTabSz="457200">
              <a:defRPr sz="17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800" dirty="0"/>
              <a:t> </a:t>
            </a:r>
            <a:r>
              <a:rPr sz="2800" dirty="0"/>
              <a:t> </a:t>
            </a:r>
            <a:r>
              <a:rPr sz="2800" dirty="0">
                <a:solidFill>
                  <a:srgbClr val="3B78E7"/>
                </a:solidFill>
              </a:rPr>
              <a:t>if</a:t>
            </a:r>
            <a:r>
              <a:rPr sz="2800" dirty="0"/>
              <a:t> (k == </a:t>
            </a:r>
            <a:r>
              <a:rPr sz="2800" dirty="0">
                <a:solidFill>
                  <a:srgbClr val="E74C3C"/>
                </a:solidFill>
              </a:rPr>
              <a:t>1</a:t>
            </a:r>
            <a:r>
              <a:rPr sz="2800" dirty="0"/>
              <a:t>) {</a:t>
            </a:r>
          </a:p>
          <a:p>
            <a:pPr defTabSz="457200">
              <a:defRPr sz="17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800" dirty="0"/>
              <a:t>   </a:t>
            </a:r>
            <a:r>
              <a:rPr sz="2800" dirty="0"/>
              <a:t> print(k, source, </a:t>
            </a:r>
            <a:r>
              <a:rPr sz="2800" dirty="0" err="1"/>
              <a:t>dest</a:t>
            </a:r>
            <a:r>
              <a:rPr sz="2800" dirty="0"/>
              <a:t>);</a:t>
            </a:r>
          </a:p>
          <a:p>
            <a:pPr defTabSz="457200">
              <a:defRPr sz="17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800" dirty="0"/>
              <a:t> </a:t>
            </a:r>
            <a:r>
              <a:rPr sz="2800" dirty="0"/>
              <a:t> }</a:t>
            </a:r>
          </a:p>
          <a:p>
            <a:pPr defTabSz="457200">
              <a:defRPr sz="1760">
                <a:solidFill>
                  <a:srgbClr val="3B78E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800" dirty="0">
                <a:solidFill>
                  <a:srgbClr val="37474F"/>
                </a:solidFill>
              </a:rPr>
              <a:t> </a:t>
            </a:r>
            <a:r>
              <a:rPr sz="2800" dirty="0">
                <a:solidFill>
                  <a:srgbClr val="37474F"/>
                </a:solidFill>
              </a:rPr>
              <a:t> </a:t>
            </a:r>
            <a:r>
              <a:rPr sz="2800" dirty="0"/>
              <a:t>else</a:t>
            </a:r>
            <a:r>
              <a:rPr sz="2800" dirty="0">
                <a:solidFill>
                  <a:srgbClr val="37474F"/>
                </a:solidFill>
              </a:rPr>
              <a:t> {</a:t>
            </a:r>
          </a:p>
          <a:p>
            <a:pPr defTabSz="457200">
              <a:defRPr sz="17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800" dirty="0"/>
              <a:t>   </a:t>
            </a:r>
            <a:r>
              <a:rPr sz="2800" dirty="0"/>
              <a:t> solve(k - </a:t>
            </a:r>
            <a:r>
              <a:rPr sz="2800" dirty="0">
                <a:solidFill>
                  <a:srgbClr val="E74C3C"/>
                </a:solidFill>
              </a:rPr>
              <a:t>1</a:t>
            </a:r>
            <a:r>
              <a:rPr sz="2800" dirty="0"/>
              <a:t>, source, placeholder, </a:t>
            </a:r>
            <a:r>
              <a:rPr sz="2800" dirty="0" err="1"/>
              <a:t>dest</a:t>
            </a:r>
            <a:r>
              <a:rPr sz="2800" dirty="0"/>
              <a:t>);</a:t>
            </a:r>
          </a:p>
          <a:p>
            <a:pPr defTabSz="457200">
              <a:defRPr sz="17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800" dirty="0"/>
              <a:t>   </a:t>
            </a:r>
            <a:r>
              <a:rPr sz="2800" dirty="0"/>
              <a:t> print(k, source, </a:t>
            </a:r>
            <a:r>
              <a:rPr sz="2800" dirty="0" err="1"/>
              <a:t>dest</a:t>
            </a:r>
            <a:r>
              <a:rPr sz="2800" dirty="0"/>
              <a:t>);</a:t>
            </a:r>
          </a:p>
          <a:p>
            <a:pPr defTabSz="457200">
              <a:defRPr sz="17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800" dirty="0"/>
              <a:t>   </a:t>
            </a:r>
            <a:r>
              <a:rPr sz="2800" dirty="0"/>
              <a:t> solve(k - </a:t>
            </a:r>
            <a:r>
              <a:rPr sz="2800" dirty="0">
                <a:solidFill>
                  <a:srgbClr val="E74C3C"/>
                </a:solidFill>
              </a:rPr>
              <a:t>1</a:t>
            </a:r>
            <a:r>
              <a:rPr sz="2800" dirty="0"/>
              <a:t>, placeholder, </a:t>
            </a:r>
            <a:r>
              <a:rPr sz="2800" dirty="0" err="1"/>
              <a:t>dest</a:t>
            </a:r>
            <a:r>
              <a:rPr sz="2800" dirty="0"/>
              <a:t>, source);</a:t>
            </a:r>
          </a:p>
          <a:p>
            <a:pPr defTabSz="457200">
              <a:defRPr sz="17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800" dirty="0"/>
              <a:t> </a:t>
            </a:r>
            <a:r>
              <a:rPr sz="2800" dirty="0"/>
              <a:t> }</a:t>
            </a:r>
          </a:p>
          <a:p>
            <a:pPr defTabSz="457200">
              <a:defRPr sz="1760">
                <a:solidFill>
                  <a:srgbClr val="3747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800" dirty="0"/>
              <a:t>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08B4-84DC-7B41-8669-A09F2AB2657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51510" y="2137728"/>
            <a:ext cx="7772400" cy="2387600"/>
          </a:xfrm>
        </p:spPr>
        <p:txBody>
          <a:bodyPr anchor="ctr">
            <a:normAutofit fontScale="90000"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Only allowed to move a disk either to Peg B from another peg or from Peg B to another peg.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259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08B4-84DC-7B41-8669-A09F2AB26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912" y="2389099"/>
            <a:ext cx="7772400" cy="2387601"/>
          </a:xfrm>
        </p:spPr>
        <p:txBody>
          <a:bodyPr anchor="ctr">
            <a:norm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Solution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916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D6DBC2-3575-8B44-BE65-D4E6B6294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706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</TotalTime>
  <Words>1155</Words>
  <Application>Microsoft Office PowerPoint</Application>
  <PresentationFormat>On-screen Show (4:3)</PresentationFormat>
  <Paragraphs>225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Organic</vt:lpstr>
      <vt:lpstr>Tutorial –2 Last tutorial before PE2</vt:lpstr>
      <vt:lpstr>PowerPoint Presentation</vt:lpstr>
      <vt:lpstr>Tutorial 10 Xiao Liang's Tutorial Group</vt:lpstr>
      <vt:lpstr>Problem 25.1</vt:lpstr>
      <vt:lpstr>PowerPoint Presentation</vt:lpstr>
      <vt:lpstr>PowerPoint Presentation</vt:lpstr>
      <vt:lpstr>Only allowed to move a disk either to Peg B from another peg or from Peg B to another peg.</vt:lpstr>
      <vt:lpstr>Solution</vt:lpstr>
      <vt:lpstr>PowerPoint Presentation</vt:lpstr>
      <vt:lpstr>PowerPoint Presentation</vt:lpstr>
      <vt:lpstr>Problem 26.1</vt:lpstr>
      <vt:lpstr>PowerPoint Presentation</vt:lpstr>
      <vt:lpstr> Avoid generating duplicate permutations when the input string contains duplicate characters</vt:lpstr>
      <vt:lpstr>PowerPoint Presentation</vt:lpstr>
      <vt:lpstr>Solution</vt:lpstr>
      <vt:lpstr>PowerPoint Presentation</vt:lpstr>
      <vt:lpstr>PowerPoint Presentation</vt:lpstr>
      <vt:lpstr>PowerPoint Presentation</vt:lpstr>
      <vt:lpstr>Fun Stuff</vt:lpstr>
      <vt:lpstr>Uh?</vt:lpstr>
      <vt:lpstr>PowerPoint Presentation</vt:lpstr>
      <vt:lpstr>Problem 27.1</vt:lpstr>
      <vt:lpstr>PowerPoint Presentation</vt:lpstr>
      <vt:lpstr>PowerPoint Presentation</vt:lpstr>
      <vt:lpstr>Identify the repetitive work  being done in the calls  threaten_each_other_diagonally.  Suggest a way to remove  the repetitive work.</vt:lpstr>
      <vt:lpstr>Solution</vt:lpstr>
      <vt:lpstr>PowerPoint Presentation</vt:lpstr>
      <vt:lpstr>Problem 27.2</vt:lpstr>
      <vt:lpstr>PowerPoint Presentation</vt:lpstr>
      <vt:lpstr>Restrict the permutations to those where the same character does not appear next to each other. </vt:lpstr>
      <vt:lpstr>PowerPoint Presentation</vt:lpstr>
      <vt:lpstr>Solution</vt:lpstr>
      <vt:lpstr>Prune away generation of permutations where the same characters appear next to each other.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10 Group XX</dc:title>
  <dc:creator>Ooi Wei Tsang</dc:creator>
  <cp:lastModifiedBy>Ooi Wei Tsang</cp:lastModifiedBy>
  <cp:revision>149</cp:revision>
  <dcterms:created xsi:type="dcterms:W3CDTF">2018-11-04T13:56:18Z</dcterms:created>
  <dcterms:modified xsi:type="dcterms:W3CDTF">2018-11-05T05:06:49Z</dcterms:modified>
</cp:coreProperties>
</file>